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3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96" y="78"/>
      </p:cViewPr>
      <p:guideLst/>
    </p:cSldViewPr>
  </p:slideViewPr>
  <p:outlineViewPr>
    <p:cViewPr>
      <p:scale>
        <a:sx n="33" d="100"/>
        <a:sy n="33" d="100"/>
      </p:scale>
      <p:origin x="0" y="-29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notesViewPr>
    <p:cSldViewPr snapToGrid="0">
      <p:cViewPr varScale="1">
        <p:scale>
          <a:sx n="53" d="100"/>
          <a:sy n="53" d="100"/>
        </p:scale>
        <p:origin x="28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e odonnell" userId="fe505b7a4cef0dfe" providerId="LiveId" clId="{1E51B18D-F6E1-4A67-A124-C59D440D8BC3}"/>
    <pc:docChg chg="modSld">
      <pc:chgData name="judie odonnell" userId="fe505b7a4cef0dfe" providerId="LiveId" clId="{1E51B18D-F6E1-4A67-A124-C59D440D8BC3}" dt="2024-09-03T00:33:53.823" v="33" actId="14100"/>
      <pc:docMkLst>
        <pc:docMk/>
      </pc:docMkLst>
      <pc:sldChg chg="modSp mod">
        <pc:chgData name="judie odonnell" userId="fe505b7a4cef0dfe" providerId="LiveId" clId="{1E51B18D-F6E1-4A67-A124-C59D440D8BC3}" dt="2024-09-03T00:17:17.494" v="2" actId="14100"/>
        <pc:sldMkLst>
          <pc:docMk/>
          <pc:sldMk cId="2420489750" sldId="257"/>
        </pc:sldMkLst>
        <pc:picChg chg="mod">
          <ac:chgData name="judie odonnell" userId="fe505b7a4cef0dfe" providerId="LiveId" clId="{1E51B18D-F6E1-4A67-A124-C59D440D8BC3}" dt="2024-09-03T00:17:17.494" v="2" actId="14100"/>
          <ac:picMkLst>
            <pc:docMk/>
            <pc:sldMk cId="2420489750" sldId="257"/>
            <ac:picMk id="5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18:24.575" v="7" actId="1076"/>
        <pc:sldMkLst>
          <pc:docMk/>
          <pc:sldMk cId="3618359409" sldId="260"/>
        </pc:sldMkLst>
        <pc:spChg chg="mod">
          <ac:chgData name="judie odonnell" userId="fe505b7a4cef0dfe" providerId="LiveId" clId="{1E51B18D-F6E1-4A67-A124-C59D440D8BC3}" dt="2024-09-03T00:18:16.845" v="6" actId="1076"/>
          <ac:spMkLst>
            <pc:docMk/>
            <pc:sldMk cId="3618359409" sldId="260"/>
            <ac:spMk id="2" creationId="{00000000-0000-0000-0000-000000000000}"/>
          </ac:spMkLst>
        </pc:spChg>
        <pc:spChg chg="mod">
          <ac:chgData name="judie odonnell" userId="fe505b7a4cef0dfe" providerId="LiveId" clId="{1E51B18D-F6E1-4A67-A124-C59D440D8BC3}" dt="2024-09-03T00:18:24.575" v="7" actId="1076"/>
          <ac:spMkLst>
            <pc:docMk/>
            <pc:sldMk cId="3618359409" sldId="260"/>
            <ac:spMk id="4" creationId="{00000000-0000-0000-0000-000000000000}"/>
          </ac:spMkLst>
        </pc:spChg>
      </pc:sldChg>
      <pc:sldChg chg="modSp mod">
        <pc:chgData name="judie odonnell" userId="fe505b7a4cef0dfe" providerId="LiveId" clId="{1E51B18D-F6E1-4A67-A124-C59D440D8BC3}" dt="2024-09-03T00:19:57.311" v="15" actId="14100"/>
        <pc:sldMkLst>
          <pc:docMk/>
          <pc:sldMk cId="3361212682" sldId="261"/>
        </pc:sldMkLst>
        <pc:picChg chg="mod">
          <ac:chgData name="judie odonnell" userId="fe505b7a4cef0dfe" providerId="LiveId" clId="{1E51B18D-F6E1-4A67-A124-C59D440D8BC3}" dt="2024-09-03T00:19:57.311" v="15" actId="14100"/>
          <ac:picMkLst>
            <pc:docMk/>
            <pc:sldMk cId="3361212682" sldId="261"/>
            <ac:picMk id="5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19:10.225" v="11" actId="14100"/>
        <pc:sldMkLst>
          <pc:docMk/>
          <pc:sldMk cId="183270198" sldId="262"/>
        </pc:sldMkLst>
        <pc:grpChg chg="mod">
          <ac:chgData name="judie odonnell" userId="fe505b7a4cef0dfe" providerId="LiveId" clId="{1E51B18D-F6E1-4A67-A124-C59D440D8BC3}" dt="2024-09-03T00:19:10.225" v="11" actId="14100"/>
          <ac:grpSpMkLst>
            <pc:docMk/>
            <pc:sldMk cId="183270198" sldId="262"/>
            <ac:grpSpMk id="5" creationId="{00000000-0000-0000-0000-000000000000}"/>
          </ac:grpSpMkLst>
        </pc:grpChg>
      </pc:sldChg>
      <pc:sldChg chg="modSp mod">
        <pc:chgData name="judie odonnell" userId="fe505b7a4cef0dfe" providerId="LiveId" clId="{1E51B18D-F6E1-4A67-A124-C59D440D8BC3}" dt="2024-09-03T00:20:22.207" v="19" actId="1076"/>
        <pc:sldMkLst>
          <pc:docMk/>
          <pc:sldMk cId="456528081" sldId="263"/>
        </pc:sldMkLst>
        <pc:picChg chg="mod">
          <ac:chgData name="judie odonnell" userId="fe505b7a4cef0dfe" providerId="LiveId" clId="{1E51B18D-F6E1-4A67-A124-C59D440D8BC3}" dt="2024-09-03T00:20:22.207" v="19" actId="1076"/>
          <ac:picMkLst>
            <pc:docMk/>
            <pc:sldMk cId="456528081" sldId="263"/>
            <ac:picMk id="9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20:48.570" v="22" actId="14100"/>
        <pc:sldMkLst>
          <pc:docMk/>
          <pc:sldMk cId="4065966178" sldId="264"/>
        </pc:sldMkLst>
        <pc:picChg chg="mod">
          <ac:chgData name="judie odonnell" userId="fe505b7a4cef0dfe" providerId="LiveId" clId="{1E51B18D-F6E1-4A67-A124-C59D440D8BC3}" dt="2024-09-03T00:20:48.570" v="22" actId="14100"/>
          <ac:picMkLst>
            <pc:docMk/>
            <pc:sldMk cId="4065966178" sldId="264"/>
            <ac:picMk id="5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21:10.175" v="23" actId="14100"/>
        <pc:sldMkLst>
          <pc:docMk/>
          <pc:sldMk cId="3443830516" sldId="265"/>
        </pc:sldMkLst>
        <pc:picChg chg="mod">
          <ac:chgData name="judie odonnell" userId="fe505b7a4cef0dfe" providerId="LiveId" clId="{1E51B18D-F6E1-4A67-A124-C59D440D8BC3}" dt="2024-09-03T00:21:10.175" v="23" actId="14100"/>
          <ac:picMkLst>
            <pc:docMk/>
            <pc:sldMk cId="3443830516" sldId="265"/>
            <ac:picMk id="9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22:02.470" v="24" actId="1076"/>
        <pc:sldMkLst>
          <pc:docMk/>
          <pc:sldMk cId="4111059932" sldId="267"/>
        </pc:sldMkLst>
        <pc:picChg chg="mod">
          <ac:chgData name="judie odonnell" userId="fe505b7a4cef0dfe" providerId="LiveId" clId="{1E51B18D-F6E1-4A67-A124-C59D440D8BC3}" dt="2024-09-03T00:22:02.470" v="24" actId="1076"/>
          <ac:picMkLst>
            <pc:docMk/>
            <pc:sldMk cId="4111059932" sldId="267"/>
            <ac:picMk id="6" creationId="{00000000-0000-0000-0000-000000000000}"/>
          </ac:picMkLst>
        </pc:picChg>
      </pc:sldChg>
      <pc:sldChg chg="modSp">
        <pc:chgData name="judie odonnell" userId="fe505b7a4cef0dfe" providerId="LiveId" clId="{1E51B18D-F6E1-4A67-A124-C59D440D8BC3}" dt="2024-09-03T00:22:42.709" v="26" actId="14100"/>
        <pc:sldMkLst>
          <pc:docMk/>
          <pc:sldMk cId="910373268" sldId="274"/>
        </pc:sldMkLst>
        <pc:picChg chg="mod">
          <ac:chgData name="judie odonnell" userId="fe505b7a4cef0dfe" providerId="LiveId" clId="{1E51B18D-F6E1-4A67-A124-C59D440D8BC3}" dt="2024-09-03T00:22:42.709" v="26" actId="14100"/>
          <ac:picMkLst>
            <pc:docMk/>
            <pc:sldMk cId="910373268" sldId="274"/>
            <ac:picMk id="6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23:12.365" v="28" actId="14100"/>
        <pc:sldMkLst>
          <pc:docMk/>
          <pc:sldMk cId="3099064266" sldId="275"/>
        </pc:sldMkLst>
        <pc:picChg chg="mod">
          <ac:chgData name="judie odonnell" userId="fe505b7a4cef0dfe" providerId="LiveId" clId="{1E51B18D-F6E1-4A67-A124-C59D440D8BC3}" dt="2024-09-03T00:23:12.365" v="28" actId="14100"/>
          <ac:picMkLst>
            <pc:docMk/>
            <pc:sldMk cId="3099064266" sldId="275"/>
            <ac:picMk id="5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33:05.795" v="29" actId="14100"/>
        <pc:sldMkLst>
          <pc:docMk/>
          <pc:sldMk cId="1604499862" sldId="291"/>
        </pc:sldMkLst>
        <pc:picChg chg="mod">
          <ac:chgData name="judie odonnell" userId="fe505b7a4cef0dfe" providerId="LiveId" clId="{1E51B18D-F6E1-4A67-A124-C59D440D8BC3}" dt="2024-09-03T00:33:05.795" v="29" actId="14100"/>
          <ac:picMkLst>
            <pc:docMk/>
            <pc:sldMk cId="1604499862" sldId="291"/>
            <ac:picMk id="7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33:53.823" v="33" actId="14100"/>
        <pc:sldMkLst>
          <pc:docMk/>
          <pc:sldMk cId="169635220" sldId="293"/>
        </pc:sldMkLst>
        <pc:picChg chg="mod">
          <ac:chgData name="judie odonnell" userId="fe505b7a4cef0dfe" providerId="LiveId" clId="{1E51B18D-F6E1-4A67-A124-C59D440D8BC3}" dt="2024-09-03T00:33:53.823" v="33" actId="14100"/>
          <ac:picMkLst>
            <pc:docMk/>
            <pc:sldMk cId="169635220" sldId="293"/>
            <ac:picMk id="6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33:30.335" v="31" actId="1076"/>
        <pc:sldMkLst>
          <pc:docMk/>
          <pc:sldMk cId="2587181263" sldId="295"/>
        </pc:sldMkLst>
        <pc:picChg chg="mod">
          <ac:chgData name="judie odonnell" userId="fe505b7a4cef0dfe" providerId="LiveId" clId="{1E51B18D-F6E1-4A67-A124-C59D440D8BC3}" dt="2024-09-03T00:33:30.335" v="31" actId="1076"/>
          <ac:picMkLst>
            <pc:docMk/>
            <pc:sldMk cId="2587181263" sldId="295"/>
            <ac:picMk id="5" creationId="{00000000-0000-0000-0000-000000000000}"/>
          </ac:picMkLst>
        </pc:picChg>
      </pc:sldChg>
      <pc:sldChg chg="modSp mod">
        <pc:chgData name="judie odonnell" userId="fe505b7a4cef0dfe" providerId="LiveId" clId="{1E51B18D-F6E1-4A67-A124-C59D440D8BC3}" dt="2024-09-03T00:33:38.085" v="32" actId="14100"/>
        <pc:sldMkLst>
          <pc:docMk/>
          <pc:sldMk cId="4205128742" sldId="296"/>
        </pc:sldMkLst>
        <pc:picChg chg="mod">
          <ac:chgData name="judie odonnell" userId="fe505b7a4cef0dfe" providerId="LiveId" clId="{1E51B18D-F6E1-4A67-A124-C59D440D8BC3}" dt="2024-09-03T00:33:38.085" v="32" actId="14100"/>
          <ac:picMkLst>
            <pc:docMk/>
            <pc:sldMk cId="4205128742" sldId="296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B643074-CCD4-4CD8-B969-CFCF268C598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71C88A1-F884-431C-9C43-269FA0FEB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6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4C214B4-6A4B-4A07-B774-7D6A91D04BC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0"/>
            <a:ext cx="5608320" cy="363670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145628F-A11F-47F1-A3AF-5D6B862D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628F-A11F-47F1-A3AF-5D6B862D2E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8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3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16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1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5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3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0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953904-F813-4254-94C6-AA92AD0E396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72FC92-D10C-47BD-8BB1-22CBD782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Incident Command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It’s a Disaster! Now What?</a:t>
            </a:r>
          </a:p>
        </p:txBody>
      </p:sp>
    </p:spTree>
    <p:extLst>
      <p:ext uri="{BB962C8B-B14F-4D97-AF65-F5344CB8AC3E}">
        <p14:creationId xmlns:p14="http://schemas.microsoft.com/office/powerpoint/2010/main" val="392785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Terminology-</a:t>
            </a:r>
            <a:br>
              <a:rPr lang="en-US" dirty="0"/>
            </a:br>
            <a:r>
              <a:rPr lang="en-US" dirty="0"/>
              <a:t>No Codes!</a:t>
            </a:r>
          </a:p>
        </p:txBody>
      </p:sp>
      <p:pic>
        <p:nvPicPr>
          <p:cNvPr id="9" name="Content Placeholder 8" descr="Image:  Female responder using a hand-held radio at a disaster site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39342" y="938954"/>
            <a:ext cx="3567427" cy="4877646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72886" y="3130549"/>
            <a:ext cx="3766457" cy="1828803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Common terminology helps define:</a:t>
            </a:r>
          </a:p>
          <a:p>
            <a:pPr lvl="1"/>
            <a:r>
              <a:rPr lang="en-US" sz="2000" b="1" dirty="0"/>
              <a:t>Organizational functions.</a:t>
            </a:r>
          </a:p>
          <a:p>
            <a:pPr lvl="1"/>
            <a:r>
              <a:rPr lang="en-US" sz="2000" b="1" dirty="0"/>
              <a:t>Incident facilities.</a:t>
            </a:r>
          </a:p>
          <a:p>
            <a:pPr lvl="1"/>
            <a:r>
              <a:rPr lang="en-US" sz="2000" b="1" dirty="0"/>
              <a:t>Resource descriptions.</a:t>
            </a:r>
          </a:p>
          <a:p>
            <a:pPr lvl="1"/>
            <a:r>
              <a:rPr lang="en-US" sz="2000" b="1" dirty="0"/>
              <a:t>Position titles.</a:t>
            </a:r>
          </a:p>
        </p:txBody>
      </p:sp>
    </p:spTree>
    <p:extLst>
      <p:ext uri="{BB962C8B-B14F-4D97-AF65-F5344CB8AC3E}">
        <p14:creationId xmlns:p14="http://schemas.microsoft.com/office/powerpoint/2010/main" val="344383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Plain English?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6865" y="2492829"/>
            <a:ext cx="7356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EMT = Emergency Medical Treatment</a:t>
            </a:r>
          </a:p>
          <a:p>
            <a:r>
              <a:rPr lang="en-US" sz="2400" dirty="0"/>
              <a:t>EMT = Emergency Medical Technician    </a:t>
            </a:r>
          </a:p>
          <a:p>
            <a:r>
              <a:rPr lang="en-US" sz="2400" dirty="0"/>
              <a:t>EMT = Emergency Management Team  </a:t>
            </a:r>
          </a:p>
          <a:p>
            <a:r>
              <a:rPr lang="en-US" sz="2400" dirty="0"/>
              <a:t>EMT = Eastern Mediterranean Time (GMT+0200)    </a:t>
            </a:r>
          </a:p>
          <a:p>
            <a:r>
              <a:rPr lang="en-US" sz="2400" dirty="0"/>
              <a:t>EMT = Effective Methods Team    </a:t>
            </a:r>
          </a:p>
          <a:p>
            <a:r>
              <a:rPr lang="en-US" sz="2400" dirty="0"/>
              <a:t>EMT = Effects Management Tool </a:t>
            </a:r>
          </a:p>
          <a:p>
            <a:r>
              <a:rPr lang="en-US" sz="2400" dirty="0"/>
              <a:t>EMT = El Monte, CA (airport code)    </a:t>
            </a:r>
          </a:p>
          <a:p>
            <a:r>
              <a:rPr lang="en-US" sz="2400" dirty="0"/>
              <a:t>EMT = Electron Microscope Tomography    </a:t>
            </a:r>
          </a:p>
          <a:p>
            <a:r>
              <a:rPr lang="en-US" sz="2400" dirty="0"/>
              <a:t>EMT = Email Money Transfer</a:t>
            </a:r>
          </a:p>
        </p:txBody>
      </p:sp>
    </p:spTree>
    <p:extLst>
      <p:ext uri="{BB962C8B-B14F-4D97-AF65-F5344CB8AC3E}">
        <p14:creationId xmlns:p14="http://schemas.microsoft.com/office/powerpoint/2010/main" val="59978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</a:t>
            </a:r>
          </a:p>
        </p:txBody>
      </p:sp>
      <p:pic>
        <p:nvPicPr>
          <p:cNvPr id="6" name="Content Placeholder 5" descr="Image:  Two FEMA communication responders going over ICS processes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722" y="1453896"/>
            <a:ext cx="3169920" cy="3950208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70358" y="3130549"/>
            <a:ext cx="3329499" cy="1828803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At an incident scene, the Incident Commander has  the authority to assume command!</a:t>
            </a:r>
          </a:p>
          <a:p>
            <a:pPr algn="l"/>
            <a:r>
              <a:rPr lang="en-US" sz="2000" b="1" dirty="0"/>
              <a:t>Transfer of command requires a written and oral report /review of the event and resources. 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105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Command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490135"/>
            <a:ext cx="7061201" cy="3567765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Chain of command:</a:t>
            </a:r>
          </a:p>
          <a:p>
            <a:pPr lvl="1">
              <a:tabLst/>
            </a:pPr>
            <a:r>
              <a:rPr lang="en-US" sz="2200" b="1" dirty="0"/>
              <a:t>Is an orderly line of authority within the response organization. </a:t>
            </a:r>
          </a:p>
          <a:p>
            <a:pPr lvl="1">
              <a:tabLst/>
            </a:pPr>
            <a:r>
              <a:rPr lang="en-US" sz="2200" b="1" dirty="0"/>
              <a:t>Allows incident managers to direct and control the actions of all personnel under their supervision. </a:t>
            </a:r>
          </a:p>
          <a:p>
            <a:pPr lvl="1">
              <a:tabLst/>
            </a:pPr>
            <a:r>
              <a:rPr lang="en-US" sz="2200" b="1" dirty="0"/>
              <a:t>Avoids confusion by requiring that orders flow from supervisors. </a:t>
            </a:r>
          </a:p>
          <a:p>
            <a:pPr lvl="1">
              <a:tabLst/>
            </a:pPr>
            <a:r>
              <a:rPr lang="en-US" sz="2200" b="1" dirty="0"/>
              <a:t>Does not prevent personnel from sharing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5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Differs from day-to-day organizational structures and positions by: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</a:p>
          <a:p>
            <a:pPr lvl="1"/>
            <a:r>
              <a:rPr lang="en-US" sz="2400" b="1" dirty="0"/>
              <a:t>Using</a:t>
            </a:r>
            <a:r>
              <a:rPr lang="en-US" b="1" dirty="0"/>
              <a:t> unique ICS position titles and organizational structures. </a:t>
            </a:r>
          </a:p>
          <a:p>
            <a:pPr lvl="1"/>
            <a:r>
              <a:rPr lang="en-US" b="1" dirty="0"/>
              <a:t>Assigning personnel based on expertise, not rank.</a:t>
            </a:r>
            <a:r>
              <a:rPr lang="en-US" b="1" dirty="0">
                <a:solidFill>
                  <a:srgbClr val="92D050"/>
                </a:solidFill>
              </a:rPr>
              <a:t> </a:t>
            </a:r>
          </a:p>
          <a:p>
            <a:pPr lvl="1"/>
            <a:r>
              <a:rPr lang="en-US" b="1" dirty="0"/>
              <a:t>Report to only </a:t>
            </a:r>
            <a:r>
              <a:rPr lang="en-US" b="1" u="sng" dirty="0"/>
              <a:t>one</a:t>
            </a:r>
            <a:r>
              <a:rPr lang="en-US" b="1" dirty="0"/>
              <a:t> incident supervisor. </a:t>
            </a:r>
          </a:p>
          <a:p>
            <a:pPr lvl="1"/>
            <a:r>
              <a:rPr lang="en-US" b="1" dirty="0"/>
              <a:t>Receive work assignments only from the assigned  supervisor</a:t>
            </a:r>
          </a:p>
        </p:txBody>
      </p:sp>
    </p:spTree>
    <p:extLst>
      <p:ext uri="{BB962C8B-B14F-4D97-AF65-F5344CB8AC3E}">
        <p14:creationId xmlns:p14="http://schemas.microsoft.com/office/powerpoint/2010/main" val="417699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Modular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Incident command organizational structure is based on:</a:t>
            </a:r>
          </a:p>
          <a:p>
            <a:pPr lvl="1"/>
            <a:r>
              <a:rPr lang="en-US" sz="2400" b="1" dirty="0"/>
              <a:t>Size, type, and complexity of the incident.</a:t>
            </a:r>
          </a:p>
          <a:p>
            <a:pPr lvl="1"/>
            <a:r>
              <a:rPr lang="en-US" sz="2400" b="1" dirty="0"/>
              <a:t>Specifics of the hazard environment created by the incident. </a:t>
            </a:r>
          </a:p>
          <a:p>
            <a:pPr lvl="1"/>
            <a:r>
              <a:rPr lang="en-US" sz="2400" b="1" dirty="0"/>
              <a:t>Incident planning process and incident objectives.</a:t>
            </a:r>
          </a:p>
        </p:txBody>
      </p:sp>
    </p:spTree>
    <p:extLst>
      <p:ext uri="{BB962C8B-B14F-4D97-AF65-F5344CB8AC3E}">
        <p14:creationId xmlns:p14="http://schemas.microsoft.com/office/powerpoint/2010/main" val="261296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Action Plan</a:t>
            </a:r>
          </a:p>
        </p:txBody>
      </p:sp>
      <p:pic>
        <p:nvPicPr>
          <p:cNvPr id="7" name="Picture 7" descr="Image:  Officials discussing an action plan at a desk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7259" y="1388534"/>
            <a:ext cx="2950877" cy="438776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2087" y="3028949"/>
            <a:ext cx="3849913" cy="1828803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Every incident must have an Incident Action Plan (IAP) that:</a:t>
            </a:r>
          </a:p>
          <a:p>
            <a:pPr lvl="1"/>
            <a:r>
              <a:rPr lang="en-US" sz="2000" b="1" dirty="0"/>
              <a:t>Specifies the incident objectives.</a:t>
            </a:r>
          </a:p>
          <a:p>
            <a:pPr lvl="1"/>
            <a:r>
              <a:rPr lang="en-US" sz="2000" b="1" dirty="0"/>
              <a:t>States the activities. </a:t>
            </a:r>
          </a:p>
          <a:p>
            <a:pPr lvl="1"/>
            <a:r>
              <a:rPr lang="en-US" sz="2000" b="1" dirty="0"/>
              <a:t>Covers a specified timeframe, called an operational period. </a:t>
            </a:r>
          </a:p>
          <a:p>
            <a:pPr lvl="1"/>
            <a:r>
              <a:rPr lang="en-US" sz="2000" b="1" dirty="0"/>
              <a:t>May be </a:t>
            </a:r>
            <a:r>
              <a:rPr lang="en-US" sz="2000" b="1" dirty="0">
                <a:solidFill>
                  <a:schemeClr val="tx1"/>
                </a:solidFill>
              </a:rPr>
              <a:t>oral or written.</a:t>
            </a:r>
          </a:p>
        </p:txBody>
      </p:sp>
    </p:spTree>
    <p:extLst>
      <p:ext uri="{BB962C8B-B14F-4D97-AF65-F5344CB8AC3E}">
        <p14:creationId xmlns:p14="http://schemas.microsoft.com/office/powerpoint/2010/main" val="371200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 IAP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522" y="3018972"/>
            <a:ext cx="4321628" cy="3207658"/>
          </a:xfrm>
        </p:spPr>
        <p:txBody>
          <a:bodyPr>
            <a:normAutofit fontScale="47500" lnSpcReduction="20000"/>
          </a:bodyPr>
          <a:lstStyle/>
          <a:p>
            <a:pPr algn="l">
              <a:spcBef>
                <a:spcPct val="30000"/>
              </a:spcBef>
            </a:pPr>
            <a:r>
              <a:rPr lang="en-US" sz="4200" b="1" dirty="0"/>
              <a:t>Every IAP must have four elements:</a:t>
            </a:r>
          </a:p>
          <a:p>
            <a:pPr marL="346472" lvl="1" indent="-260747">
              <a:spcBef>
                <a:spcPct val="30000"/>
              </a:spcBef>
            </a:pPr>
            <a:r>
              <a:rPr lang="en-US" sz="4200" b="1" dirty="0"/>
              <a:t>What do we want to do? What is the timeline?</a:t>
            </a:r>
          </a:p>
          <a:p>
            <a:pPr marL="346472" lvl="1" indent="-260747">
              <a:spcBef>
                <a:spcPct val="30000"/>
              </a:spcBef>
            </a:pPr>
            <a:r>
              <a:rPr lang="en-US" sz="4200" b="1" dirty="0"/>
              <a:t>Who is responsible for doing it? </a:t>
            </a:r>
          </a:p>
          <a:p>
            <a:pPr marL="346472" lvl="1" indent="-260747">
              <a:spcBef>
                <a:spcPct val="30000"/>
              </a:spcBef>
            </a:pPr>
            <a:r>
              <a:rPr lang="en-US" sz="4200" b="1" dirty="0"/>
              <a:t>How do we communicate with each other? What are our resources?</a:t>
            </a:r>
          </a:p>
          <a:p>
            <a:pPr marL="346472" lvl="1" indent="-260747">
              <a:spcBef>
                <a:spcPct val="30000"/>
              </a:spcBef>
            </a:pPr>
            <a:r>
              <a:rPr lang="en-US" sz="4200" b="1" dirty="0"/>
              <a:t>What is the procedure if someone is injured? How do we support personnel?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51" y="2489201"/>
            <a:ext cx="2969949" cy="19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8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Incident Facility Map Symbols</a:t>
            </a:r>
            <a:endParaRPr lang="en-US" dirty="0"/>
          </a:p>
        </p:txBody>
      </p:sp>
      <p:pic>
        <p:nvPicPr>
          <p:cNvPr id="8" name="Picture 4" descr="Graphic: Incident Command Post Map Symbol that is a blue and white flag.&#10;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4" y="3808810"/>
            <a:ext cx="964406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7973" y="2964657"/>
            <a:ext cx="1371600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50" b="1" dirty="0">
                <a:solidFill>
                  <a:srgbClr val="000066"/>
                </a:solidFill>
                <a:latin typeface="Arial" charset="0"/>
              </a:rPr>
              <a:t>Incident Command</a:t>
            </a:r>
          </a:p>
          <a:p>
            <a:pPr eaLnBrk="1" hangingPunct="1">
              <a:lnSpc>
                <a:spcPct val="90000"/>
              </a:lnSpc>
            </a:pPr>
            <a:r>
              <a:rPr lang="en-US" sz="1650" b="1" dirty="0">
                <a:solidFill>
                  <a:srgbClr val="000066"/>
                </a:solidFill>
                <a:latin typeface="Arial" charset="0"/>
              </a:rPr>
              <a:t>Post</a:t>
            </a:r>
          </a:p>
        </p:txBody>
      </p:sp>
      <p:pic>
        <p:nvPicPr>
          <p:cNvPr id="10" name="Picture 7" descr="Stagging-area symbol:  A large S in a circ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4" y="3808810"/>
            <a:ext cx="964406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00363" y="3077767"/>
            <a:ext cx="13716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50" b="1" dirty="0">
                <a:solidFill>
                  <a:srgbClr val="000066"/>
                </a:solidFill>
                <a:latin typeface="Arial" charset="0"/>
              </a:rPr>
              <a:t>Staging Area</a:t>
            </a:r>
          </a:p>
        </p:txBody>
      </p:sp>
      <p:pic>
        <p:nvPicPr>
          <p:cNvPr id="12" name="Picture 10" descr="Base symbol:  A large B in a circ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808810"/>
            <a:ext cx="964406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957763" y="3082529"/>
            <a:ext cx="137160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50" b="1" dirty="0">
                <a:solidFill>
                  <a:srgbClr val="000066"/>
                </a:solidFill>
                <a:latin typeface="Arial" charset="0"/>
              </a:rPr>
              <a:t>Base</a:t>
            </a:r>
          </a:p>
        </p:txBody>
      </p:sp>
      <p:pic>
        <p:nvPicPr>
          <p:cNvPr id="14" name="Picture 14" descr="Map symbol for Camp Helibase, and Helispot:  A circle with a C in it, a circle with an H, and a circle completely filled in, then the letters H-3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9" y="3639231"/>
            <a:ext cx="54887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838524" y="2856310"/>
            <a:ext cx="1485900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50" b="1" dirty="0">
                <a:solidFill>
                  <a:srgbClr val="000066"/>
                </a:solidFill>
                <a:latin typeface="Arial" charset="0"/>
              </a:rPr>
              <a:t>Camp, </a:t>
            </a:r>
            <a:r>
              <a:rPr lang="en-US" sz="1650" b="1" dirty="0" err="1">
                <a:solidFill>
                  <a:srgbClr val="000066"/>
                </a:solidFill>
                <a:latin typeface="Arial" charset="0"/>
              </a:rPr>
              <a:t>Helibase</a:t>
            </a:r>
            <a:r>
              <a:rPr lang="en-US" sz="1650" b="1" dirty="0">
                <a:solidFill>
                  <a:srgbClr val="000066"/>
                </a:solidFill>
                <a:latin typeface="Arial" charset="0"/>
              </a:rPr>
              <a:t>, and </a:t>
            </a:r>
            <a:r>
              <a:rPr lang="en-US" sz="1650" b="1" dirty="0" err="1">
                <a:solidFill>
                  <a:srgbClr val="000066"/>
                </a:solidFill>
                <a:latin typeface="Arial" charset="0"/>
              </a:rPr>
              <a:t>Helispot</a:t>
            </a:r>
            <a:endParaRPr lang="en-US" sz="1650" b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9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Management:  </a:t>
            </a:r>
            <a:br>
              <a:rPr lang="en-US" dirty="0"/>
            </a:br>
            <a:r>
              <a:rPr lang="en-US" dirty="0"/>
              <a:t>Span of Control</a:t>
            </a:r>
          </a:p>
        </p:txBody>
      </p:sp>
      <p:pic>
        <p:nvPicPr>
          <p:cNvPr id="6" name="Picture 2" descr="Images:&#10;&#10;No. 1 - Span of control with one supervisor at the top and three subordinates below.&#10;&#10;No. 2 - Span of control with one supervisor at the top and seven subordinates below.&#10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202" y="1040114"/>
            <a:ext cx="4299417" cy="48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ct val="30000"/>
              </a:spcBef>
            </a:pPr>
            <a:r>
              <a:rPr lang="en-US" sz="2400" b="1" dirty="0"/>
              <a:t>ICS span of control for any supervisor:</a:t>
            </a:r>
          </a:p>
          <a:p>
            <a:pPr marL="347663" lvl="1" indent="-261938">
              <a:spcBef>
                <a:spcPct val="30000"/>
              </a:spcBef>
            </a:pPr>
            <a:r>
              <a:rPr lang="en-US" sz="2400" b="1" dirty="0"/>
              <a:t>Is between 3 and 7 subordinates.</a:t>
            </a:r>
          </a:p>
          <a:p>
            <a:pPr marL="347663" lvl="1" indent="-261938">
              <a:spcBef>
                <a:spcPct val="30000"/>
              </a:spcBef>
            </a:pPr>
            <a:r>
              <a:rPr lang="en-US" sz="2400" b="1" dirty="0"/>
              <a:t>Optimally does not exceed 5 subordinates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7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878" y="1340939"/>
            <a:ext cx="3499407" cy="41761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947" y="3130549"/>
            <a:ext cx="3701303" cy="1828803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Demonstrate basic knowledge of the Incident Command System (ICS).</a:t>
            </a:r>
          </a:p>
          <a:p>
            <a:pPr lvl="1"/>
            <a:r>
              <a:rPr lang="en-US" sz="2000" b="1" dirty="0"/>
              <a:t>Be prepared to coordinate with response partners from all levels of government and the private sector.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8467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5" name="Picture 5" descr="Image:  Two management responders discussing resources at a shipping port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51597" y="1100961"/>
            <a:ext cx="3315538" cy="464030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344" y="2898321"/>
            <a:ext cx="3842657" cy="1828803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Resource management includes processes for: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2000" b="1" dirty="0"/>
              <a:t>Categorizing resources. 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2000" b="1" dirty="0"/>
              <a:t>Ordering resources. 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2000" b="1" dirty="0"/>
              <a:t>Dispatching resources. 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2000" b="1" dirty="0"/>
              <a:t>Tracking resources. 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2000" b="1" dirty="0"/>
              <a:t>Recovering resources.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2000" b="1" dirty="0"/>
              <a:t>Reimbursing other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09906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Incident communications are facilitated through: </a:t>
            </a:r>
          </a:p>
          <a:p>
            <a:pPr lvl="1"/>
            <a:r>
              <a:rPr lang="en-US" sz="2400" b="1" dirty="0"/>
              <a:t>The development and use of a common communications plan.</a:t>
            </a:r>
          </a:p>
          <a:p>
            <a:pPr lvl="1"/>
            <a:r>
              <a:rPr lang="en-US" sz="2400" b="1" dirty="0"/>
              <a:t>The interoperability of communication equipment, procedures, and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57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CORI checks/badging</a:t>
            </a:r>
          </a:p>
          <a:p>
            <a:r>
              <a:rPr lang="en-US" b="1" dirty="0"/>
              <a:t>Training</a:t>
            </a:r>
          </a:p>
          <a:p>
            <a:r>
              <a:rPr lang="en-US" b="1" dirty="0"/>
              <a:t>Licensing</a:t>
            </a:r>
          </a:p>
          <a:p>
            <a:r>
              <a:rPr lang="en-US" b="1" dirty="0"/>
              <a:t>HIPAA and Cultural Diversity</a:t>
            </a:r>
          </a:p>
          <a:p>
            <a:r>
              <a:rPr lang="en-US" b="1" dirty="0"/>
              <a:t>It all adds up to being accountable</a:t>
            </a:r>
          </a:p>
        </p:txBody>
      </p:sp>
    </p:spTree>
    <p:extLst>
      <p:ext uri="{BB962C8B-B14F-4D97-AF65-F5344CB8AC3E}">
        <p14:creationId xmlns:p14="http://schemas.microsoft.com/office/powerpoint/2010/main" val="125512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2" y="582992"/>
            <a:ext cx="6798734" cy="1303867"/>
          </a:xfrm>
        </p:spPr>
        <p:txBody>
          <a:bodyPr/>
          <a:lstStyle/>
          <a:p>
            <a:r>
              <a:rPr lang="en-US" dirty="0"/>
              <a:t>Incident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56" y="2656114"/>
            <a:ext cx="7808687" cy="3367316"/>
          </a:xfrm>
        </p:spPr>
        <p:txBody>
          <a:bodyPr numCol="4">
            <a:noAutofit/>
          </a:bodyPr>
          <a:lstStyle/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Operations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Determines   tactics and resources for achieving objectives.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Directs the tactical response.            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257300" lvl="3" indent="0" fontAlgn="base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Planning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Collects and analyzes information.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Tracks resources.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Maintains documentation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Logistics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Provides resources and needed services.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Finance/</a:t>
            </a:r>
            <a:b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Administration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Accounts for expenditures, claims, and compensation.</a:t>
            </a:r>
            <a:endParaRPr lang="en-US" sz="1800" dirty="0">
              <a:solidFill>
                <a:schemeClr val="tx1"/>
              </a:solidFill>
            </a:endParaRPr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Procures needed resources.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513" y="1547692"/>
            <a:ext cx="575786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b="1">
                <a:cs typeface="Arial" panose="020B0604020202020204" pitchFamily="34" charset="0"/>
              </a:rPr>
              <a:t>Establishes incident objectives, strategies, and priorities. </a:t>
            </a:r>
            <a:endParaRPr lang="en-US"/>
          </a:p>
          <a:p>
            <a:pPr marL="171450" indent="-171450" eaLnBrk="0" fontAlgn="base" hangingPunct="0">
              <a:spcBef>
                <a:spcPts val="432"/>
              </a:spcBef>
              <a:spcAft>
                <a:spcPts val="0"/>
              </a:spcAft>
            </a:pPr>
            <a:r>
              <a:rPr lang="en-US" b="1">
                <a:cs typeface="Arial" panose="020B0604020202020204" pitchFamily="34" charset="0"/>
              </a:rPr>
              <a:t>Assume overall responsibility for control of the incident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Incident Commander only creates those Sections that are needed.</a:t>
            </a:r>
            <a:endParaRPr lang="en-US" dirty="0">
              <a:latin typeface="+mn-lt"/>
            </a:endParaRPr>
          </a:p>
        </p:txBody>
      </p:sp>
      <p:grpSp>
        <p:nvGrpSpPr>
          <p:cNvPr id="6" name="Group 12" descr="Graphic:  Organization Chart&#10;&#10;Top Row:  Incident Command&#10;2nd Row:  Operations Section, Planning Section, Logistics Section, and Finance/Admin Section"/>
          <p:cNvGrpSpPr>
            <a:grpSpLocks/>
          </p:cNvGrpSpPr>
          <p:nvPr/>
        </p:nvGrpSpPr>
        <p:grpSpPr bwMode="auto">
          <a:xfrm>
            <a:off x="971553" y="2753286"/>
            <a:ext cx="7200896" cy="2672602"/>
            <a:chOff x="1116013" y="1711325"/>
            <a:chExt cx="6934200" cy="1495425"/>
          </a:xfrm>
        </p:grpSpPr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 rot="-5400000">
              <a:off x="4560888" y="120650"/>
              <a:ext cx="44450" cy="530225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4545013" y="2060575"/>
              <a:ext cx="0" cy="460375"/>
            </a:xfrm>
            <a:prstGeom prst="line">
              <a:avLst/>
            </a:prstGeom>
            <a:noFill/>
            <a:ln w="19050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3706813" y="2520950"/>
              <a:ext cx="0" cy="2286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5459413" y="2520950"/>
              <a:ext cx="0" cy="2286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706615" y="1711325"/>
              <a:ext cx="1676598" cy="532900"/>
            </a:xfrm>
            <a:prstGeom prst="cube">
              <a:avLst>
                <a:gd name="adj" fmla="val 8333"/>
              </a:avLst>
            </a:prstGeom>
            <a:solidFill>
              <a:srgbClr val="000066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Arial" charset="0"/>
                </a:rPr>
                <a:t>Command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16013" y="2673850"/>
              <a:ext cx="1676599" cy="5329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869010" y="2673850"/>
              <a:ext cx="1676599" cy="5329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Planning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4620618" y="2673850"/>
              <a:ext cx="1676598" cy="5329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Logistics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6373615" y="2673850"/>
              <a:ext cx="1676598" cy="5329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Finance/Admin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Section</a:t>
              </a:r>
              <a:endParaRPr lang="en-US" sz="105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11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Organization</a:t>
            </a:r>
          </a:p>
        </p:txBody>
      </p:sp>
      <p:grpSp>
        <p:nvGrpSpPr>
          <p:cNvPr id="4" name="Group 25" descr="Slide:  Expanding the Organization&#10;&#10;Incident Command Organization Chart  &#10;&#10;Command Staff:  Provides information, safety, and liaison services for the entire organization and corresponds to Public Informaton Officer, Safety Officer and Liaison Officer.&#10;&#10;General Staff:  Delegated functional responsibilities corresponds to Operations Section, Planning Section, Logistics Section, and Finance/Admin Section"/>
          <p:cNvGrpSpPr>
            <a:grpSpLocks/>
          </p:cNvGrpSpPr>
          <p:nvPr/>
        </p:nvGrpSpPr>
        <p:grpSpPr bwMode="auto">
          <a:xfrm>
            <a:off x="1063439" y="2774950"/>
            <a:ext cx="6448425" cy="3005488"/>
            <a:chOff x="355600" y="1546225"/>
            <a:chExt cx="8597900" cy="4006937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2695575" y="4111625"/>
              <a:ext cx="0" cy="2286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4410075" y="4111625"/>
              <a:ext cx="0" cy="2286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55600" y="1546225"/>
              <a:ext cx="8597900" cy="4006937"/>
              <a:chOff x="546100" y="1181100"/>
              <a:chExt cx="8597900" cy="4006937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V="1">
                <a:off x="3546475" y="1625600"/>
                <a:ext cx="0" cy="2103438"/>
              </a:xfrm>
              <a:prstGeom prst="line">
                <a:avLst/>
              </a:prstGeom>
              <a:noFill/>
              <a:ln w="22225">
                <a:solidFill>
                  <a:srgbClr val="2538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H="1">
                <a:off x="3543300" y="2667000"/>
                <a:ext cx="1090613" cy="0"/>
              </a:xfrm>
              <a:prstGeom prst="line">
                <a:avLst/>
              </a:prstGeom>
              <a:noFill/>
              <a:ln w="22225">
                <a:solidFill>
                  <a:srgbClr val="2538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AutoShape 9"/>
              <p:cNvSpPr>
                <a:spLocks/>
              </p:cNvSpPr>
              <p:nvPr/>
            </p:nvSpPr>
            <p:spPr bwMode="auto">
              <a:xfrm>
                <a:off x="6619875" y="3886200"/>
                <a:ext cx="257175" cy="533400"/>
              </a:xfrm>
              <a:prstGeom prst="rightBrace">
                <a:avLst>
                  <a:gd name="adj1" fmla="val 17284"/>
                  <a:gd name="adj2" fmla="val 50000"/>
                </a:avLst>
              </a:prstGeom>
              <a:noFill/>
              <a:ln w="22225">
                <a:solidFill>
                  <a:srgbClr val="2538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AutoShape 10"/>
              <p:cNvSpPr>
                <a:spLocks/>
              </p:cNvSpPr>
              <p:nvPr/>
            </p:nvSpPr>
            <p:spPr bwMode="auto">
              <a:xfrm>
                <a:off x="5662613" y="1905000"/>
                <a:ext cx="333375" cy="1524000"/>
              </a:xfrm>
              <a:prstGeom prst="rightBrace">
                <a:avLst>
                  <a:gd name="adj1" fmla="val 38095"/>
                  <a:gd name="adj2" fmla="val 53241"/>
                </a:avLst>
              </a:prstGeom>
              <a:noFill/>
              <a:ln w="22225">
                <a:solidFill>
                  <a:srgbClr val="2538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6016625" y="1593850"/>
                <a:ext cx="2746375" cy="1661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500" b="1" dirty="0">
                    <a:solidFill>
                      <a:srgbClr val="CC0000"/>
                    </a:solidFill>
                    <a:latin typeface="Arial" charset="0"/>
                  </a:rPr>
                  <a:t>Command Staff:  </a:t>
                </a:r>
                <a:r>
                  <a:rPr lang="en-US" sz="1500" b="1" dirty="0">
                    <a:solidFill>
                      <a:srgbClr val="25387D"/>
                    </a:solidFill>
                    <a:latin typeface="Arial" charset="0"/>
                  </a:rPr>
                  <a:t>Provide information, safety, and liaison services for the entire organization.</a:t>
                </a: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2178050" y="3885943"/>
                <a:ext cx="1371600" cy="533349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Planning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Section</a:t>
                </a:r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gray">
              <a:xfrm>
                <a:off x="3756025" y="3885943"/>
                <a:ext cx="1371600" cy="533349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Logistics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Section</a:t>
                </a: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3546475" y="2133600"/>
                <a:ext cx="995363" cy="0"/>
              </a:xfrm>
              <a:prstGeom prst="line">
                <a:avLst/>
              </a:prstGeom>
              <a:noFill/>
              <a:ln w="22225">
                <a:solidFill>
                  <a:srgbClr val="2538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3546475" y="3276600"/>
                <a:ext cx="1071563" cy="0"/>
              </a:xfrm>
              <a:prstGeom prst="line">
                <a:avLst/>
              </a:prstGeom>
              <a:noFill/>
              <a:ln w="22225">
                <a:solidFill>
                  <a:srgbClr val="2538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>
                <a:off x="3910013" y="2971630"/>
                <a:ext cx="1676400" cy="533349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Liaison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Officer</a:t>
                </a:r>
                <a:endParaRPr lang="en-US" sz="975" b="1" dirty="0">
                  <a:latin typeface="Arial" charset="0"/>
                </a:endParaRPr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3910013" y="2395423"/>
                <a:ext cx="1676400" cy="533349"/>
              </a:xfrm>
              <a:prstGeom prst="cube">
                <a:avLst>
                  <a:gd name="adj" fmla="val 11014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Safety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Officer</a:t>
                </a:r>
                <a:endParaRPr lang="en-US" sz="975" b="1" dirty="0">
                  <a:latin typeface="Arial" charset="0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3910013" y="1828738"/>
                <a:ext cx="1676400" cy="533349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Public Information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Officer</a:t>
                </a: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6858000" y="3587750"/>
                <a:ext cx="2286000" cy="160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500" b="1">
                    <a:solidFill>
                      <a:srgbClr val="CC0000"/>
                    </a:solidFill>
                    <a:latin typeface="Arial" charset="0"/>
                  </a:rPr>
                  <a:t>General Staff: </a:t>
                </a:r>
                <a:r>
                  <a:rPr lang="en-US" sz="1500" b="1">
                    <a:solidFill>
                      <a:srgbClr val="25387D"/>
                    </a:solidFill>
                    <a:latin typeface="Arial" charset="0"/>
                  </a:rPr>
                  <a:t>Delegated functional responsibilities. </a:t>
                </a:r>
              </a:p>
              <a:p>
                <a:pPr eaLnBrk="1" hangingPunct="1"/>
                <a:endParaRPr lang="en-US" sz="1200" b="1">
                  <a:solidFill>
                    <a:srgbClr val="25387D"/>
                  </a:solidFill>
                  <a:latin typeface="Arial" charset="0"/>
                </a:endParaRPr>
              </a:p>
            </p:txBody>
          </p:sp>
          <p:cxnSp>
            <p:nvCxnSpPr>
              <p:cNvPr id="21" name="AutoShape 22"/>
              <p:cNvCxnSpPr>
                <a:cxnSpLocks noChangeShapeType="1"/>
              </p:cNvCxnSpPr>
              <p:nvPr/>
            </p:nvCxnSpPr>
            <p:spPr bwMode="auto">
              <a:xfrm rot="-5400000">
                <a:off x="3530600" y="1409700"/>
                <a:ext cx="44450" cy="5149850"/>
              </a:xfrm>
              <a:prstGeom prst="bentConnector3">
                <a:avLst>
                  <a:gd name="adj1" fmla="val 614287"/>
                </a:avLst>
              </a:prstGeom>
              <a:noFill/>
              <a:ln w="22225">
                <a:solidFill>
                  <a:srgbClr val="25387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AutoShape 23"/>
              <p:cNvSpPr>
                <a:spLocks noChangeArrowheads="1"/>
              </p:cNvSpPr>
              <p:nvPr/>
            </p:nvSpPr>
            <p:spPr bwMode="gray">
              <a:xfrm>
                <a:off x="546100" y="3885943"/>
                <a:ext cx="1371600" cy="533349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Operations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Section</a:t>
                </a:r>
              </a:p>
            </p:txBody>
          </p:sp>
          <p:sp>
            <p:nvSpPr>
              <p:cNvPr id="23" name="AutoShape 24"/>
              <p:cNvSpPr>
                <a:spLocks noChangeArrowheads="1"/>
              </p:cNvSpPr>
              <p:nvPr/>
            </p:nvSpPr>
            <p:spPr bwMode="gray">
              <a:xfrm>
                <a:off x="5270500" y="3885943"/>
                <a:ext cx="1371600" cy="533349"/>
              </a:xfrm>
              <a:prstGeom prst="cube">
                <a:avLst>
                  <a:gd name="adj" fmla="val 8333"/>
                </a:avLst>
              </a:prstGeom>
              <a:solidFill>
                <a:schemeClr val="bg1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Finance/Admin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rgbClr val="1D3B59"/>
                    </a:solidFill>
                    <a:latin typeface="Arial" charset="0"/>
                  </a:rPr>
                  <a:t>Section</a:t>
                </a: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>
                <a:off x="2703513" y="1181100"/>
                <a:ext cx="1676400" cy="533349"/>
              </a:xfrm>
              <a:prstGeom prst="cube">
                <a:avLst>
                  <a:gd name="adj" fmla="val 8333"/>
                </a:avLst>
              </a:prstGeom>
              <a:solidFill>
                <a:srgbClr val="000066"/>
              </a:solidFill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/>
            </p:spPr>
            <p:txBody>
              <a:bodyPr wrap="none" bIns="13716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chemeClr val="bg1"/>
                    </a:solidFill>
                    <a:latin typeface="Arial" charset="0"/>
                  </a:rPr>
                  <a:t>Incident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975" b="1" dirty="0">
                    <a:solidFill>
                      <a:schemeClr val="bg1"/>
                    </a:solidFill>
                    <a:latin typeface="Arial" charset="0"/>
                  </a:rPr>
                  <a:t>Command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32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Staff Overview – Expanding Incidents</a:t>
            </a:r>
          </a:p>
        </p:txBody>
      </p:sp>
      <p:grpSp>
        <p:nvGrpSpPr>
          <p:cNvPr id="4" name="Group 17" descr="Slide:  General Staff Overview - Expanding Incidents&#10;&#10;Organization chart&#10;Top Row:  Incident Command&#10;Second Row:  Operations Section, Planning Section, Logistics Section, and Finance/Admin Section.&#10;&#10;Operations Section:  Directs all response/tactical actions to achieve the incident objectives.&#10;&#10;Planning Section, Logistics Section and Finance/Admin Section is activated, as needed, to support the incident response directed by the Operations Section.&#10;&#10;&#10;&#10;&#10;&#10;"/>
          <p:cNvGrpSpPr>
            <a:grpSpLocks/>
          </p:cNvGrpSpPr>
          <p:nvPr/>
        </p:nvGrpSpPr>
        <p:grpSpPr bwMode="auto">
          <a:xfrm>
            <a:off x="971552" y="2750485"/>
            <a:ext cx="7200897" cy="2495759"/>
            <a:chOff x="681038" y="1435100"/>
            <a:chExt cx="7516812" cy="3327679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5541963" y="2419350"/>
              <a:ext cx="0" cy="333375"/>
            </a:xfrm>
            <a:prstGeom prst="line">
              <a:avLst/>
            </a:prstGeom>
            <a:noFill/>
            <a:ln w="2857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763963" y="2420938"/>
              <a:ext cx="0" cy="333375"/>
            </a:xfrm>
            <a:prstGeom prst="line">
              <a:avLst/>
            </a:prstGeom>
            <a:noFill/>
            <a:ln w="2857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 rot="-5400000">
              <a:off x="4619625" y="25400"/>
              <a:ext cx="44450" cy="530225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603750" y="1816100"/>
              <a:ext cx="0" cy="6096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765550" y="1435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rgbClr val="1D3B59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Arial" charset="0"/>
                </a:rPr>
                <a:t>Command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1174750" y="2578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927349" y="2578099"/>
              <a:ext cx="1872875" cy="757237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Planning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679950" y="2578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Logistics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6432550" y="2578100"/>
              <a:ext cx="1676400" cy="533400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Finance/Admin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25387D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993900" y="3136900"/>
              <a:ext cx="238125" cy="569913"/>
            </a:xfrm>
            <a:prstGeom prst="line">
              <a:avLst/>
            </a:prstGeom>
            <a:noFill/>
            <a:ln w="31750">
              <a:solidFill>
                <a:srgbClr val="25387D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038" y="3716339"/>
              <a:ext cx="3116262" cy="1046440"/>
            </a:xfrm>
            <a:prstGeom prst="rect">
              <a:avLst/>
            </a:prstGeom>
            <a:noFill/>
            <a:ln w="19050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rgbClr val="000066"/>
                  </a:solidFill>
                  <a:latin typeface="Arial" charset="0"/>
                </a:rPr>
                <a:t>Directs all response/</a:t>
              </a:r>
              <a:br>
                <a:rPr lang="en-US" sz="1500" b="1">
                  <a:solidFill>
                    <a:srgbClr val="000066"/>
                  </a:solidFill>
                  <a:latin typeface="Arial" charset="0"/>
                </a:rPr>
              </a:br>
              <a:r>
                <a:rPr lang="en-US" sz="1500" b="1">
                  <a:solidFill>
                    <a:srgbClr val="000066"/>
                  </a:solidFill>
                  <a:latin typeface="Arial" charset="0"/>
                </a:rPr>
                <a:t>tactical actions to achieve the incident objectives.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6121400" y="3302000"/>
              <a:ext cx="0" cy="404813"/>
            </a:xfrm>
            <a:prstGeom prst="line">
              <a:avLst/>
            </a:prstGeom>
            <a:noFill/>
            <a:ln w="31750">
              <a:solidFill>
                <a:srgbClr val="25387D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125914" y="3716338"/>
              <a:ext cx="4071936" cy="1046440"/>
            </a:xfrm>
            <a:prstGeom prst="rect">
              <a:avLst/>
            </a:prstGeom>
            <a:noFill/>
            <a:ln w="19050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rgbClr val="000066"/>
                  </a:solidFill>
                  <a:latin typeface="Arial" charset="0"/>
                </a:rPr>
                <a:t>Activated, as needed, to support the incident response directed by the Operations Section.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908300" y="2201863"/>
              <a:ext cx="5065713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08300" y="2260600"/>
              <a:ext cx="5267325" cy="101600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10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3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Functions</a:t>
            </a:r>
          </a:p>
        </p:txBody>
      </p:sp>
      <p:grpSp>
        <p:nvGrpSpPr>
          <p:cNvPr id="6" name="Group 31" descr="Organization Chart&#10;Top Row:  Operations Section Chief&#10;First Column:  Response and Recovery Group Supervisor with &#10;Search and Rescue Strike Team 1, Search and Rescue Strike Team 2; Damage Assessment Task Force 1, and Damage Assessment Task Force 2 below.&#10;Second Column:  Perimeter Security Group Supervisor with Perimeter Security Strike Team 1, and  Perimeter Security Strike Team 2 below. &#10;Third Column:  Emergency Services Group Supervisor with  &#10;Shelter and Feeding Task Force; Medical Aid Strike Team 1, and Medical Aid Strike Team 2 below.&#10;"/>
          <p:cNvGrpSpPr>
            <a:grpSpLocks/>
          </p:cNvGrpSpPr>
          <p:nvPr/>
        </p:nvGrpSpPr>
        <p:grpSpPr bwMode="auto">
          <a:xfrm>
            <a:off x="1095375" y="2400301"/>
            <a:ext cx="6943725" cy="3083718"/>
            <a:chOff x="576" y="1152"/>
            <a:chExt cx="4944" cy="2454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984" y="1440"/>
              <a:ext cx="0" cy="336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8" name="AutoShape 8"/>
            <p:cNvCxnSpPr>
              <a:cxnSpLocks noChangeShapeType="1"/>
              <a:stCxn id="13" idx="1"/>
              <a:endCxn id="29" idx="0"/>
            </p:cNvCxnSpPr>
            <p:nvPr/>
          </p:nvCxnSpPr>
          <p:spPr bwMode="auto">
            <a:xfrm rot="-5400000">
              <a:off x="2962" y="-1"/>
              <a:ext cx="32" cy="3489"/>
            </a:xfrm>
            <a:prstGeom prst="bentConnector3">
              <a:avLst>
                <a:gd name="adj1" fmla="val 550000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rot="10800000">
              <a:off x="846" y="1936"/>
              <a:ext cx="303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684" y="3078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677" y="2718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684" y="2352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576" y="1728"/>
              <a:ext cx="1349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Response &amp; Recovery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880" y="216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880" y="253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880" y="2898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Damage Assessment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880" y="327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Restoration/Recovery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2424" y="2344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cxnSp>
          <p:nvCxnSpPr>
            <p:cNvPr id="19" name="AutoShape 19"/>
            <p:cNvCxnSpPr>
              <a:cxnSpLocks noChangeShapeType="1"/>
            </p:cNvCxnSpPr>
            <p:nvPr/>
          </p:nvCxnSpPr>
          <p:spPr bwMode="auto">
            <a:xfrm rot="10800000">
              <a:off x="2593" y="1936"/>
              <a:ext cx="303" cy="778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2303" y="1728"/>
              <a:ext cx="1349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 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2606" y="216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2606" y="253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137" y="2720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4144" y="2354"/>
              <a:ext cx="27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4333" y="2160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4333" y="253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2390" y="1152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975" b="1" dirty="0">
                <a:latin typeface="Arial" charset="0"/>
              </a:endParaRPr>
            </a:p>
          </p:txBody>
        </p:sp>
        <p:cxnSp>
          <p:nvCxnSpPr>
            <p:cNvPr id="28" name="AutoShape 29"/>
            <p:cNvCxnSpPr>
              <a:cxnSpLocks noChangeShapeType="1"/>
            </p:cNvCxnSpPr>
            <p:nvPr/>
          </p:nvCxnSpPr>
          <p:spPr bwMode="auto">
            <a:xfrm rot="10800000" flipH="1" flipV="1">
              <a:off x="4299" y="1936"/>
              <a:ext cx="304" cy="1144"/>
            </a:xfrm>
            <a:prstGeom prst="bentConnector3">
              <a:avLst>
                <a:gd name="adj1" fmla="val -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AutoShape 30"/>
            <p:cNvSpPr>
              <a:spLocks noChangeArrowheads="1"/>
            </p:cNvSpPr>
            <p:nvPr/>
          </p:nvSpPr>
          <p:spPr bwMode="auto">
            <a:xfrm>
              <a:off x="4029" y="1728"/>
              <a:ext cx="1349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Emergency Services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4333" y="2898"/>
              <a:ext cx="1187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975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49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Division and Groups</a:t>
            </a:r>
          </a:p>
        </p:txBody>
      </p:sp>
      <p:grpSp>
        <p:nvGrpSpPr>
          <p:cNvPr id="4" name="Group 6" descr="Organization Chart&#10;Top Row:  Operations Section Chief&#10;First Column:  East Division Supervisor with &#10;Search and Rescue Strike Team 1; Perimeter Security Strike Team 1; Medical Aid Strike Team 1; and Shelter and Feeding Task Force 1 below.&#10;&#10;Second Column:  West Division Supervisor with Search and Rescue Strike Team 2; Perimeter Security Strike Team 2; Medical Aid Strike Team 2; and Shelter and Feeding Task Force 2 below.&#10;&#10;Third Column:  Recovery Group Supervisor with Damage Assessment Task Force; and Restoration/Recovery Task Force below.&#10;"/>
          <p:cNvGrpSpPr>
            <a:grpSpLocks/>
          </p:cNvGrpSpPr>
          <p:nvPr/>
        </p:nvGrpSpPr>
        <p:grpSpPr bwMode="auto">
          <a:xfrm>
            <a:off x="971552" y="2571750"/>
            <a:ext cx="7296147" cy="2921794"/>
            <a:chOff x="690" y="1152"/>
            <a:chExt cx="4398" cy="2454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2832" y="1440"/>
              <a:ext cx="0" cy="336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6" name="AutoShape 8"/>
            <p:cNvCxnSpPr>
              <a:cxnSpLocks noChangeShapeType="1"/>
              <a:stCxn id="11" idx="1"/>
              <a:endCxn id="18" idx="0"/>
            </p:cNvCxnSpPr>
            <p:nvPr/>
          </p:nvCxnSpPr>
          <p:spPr bwMode="auto">
            <a:xfrm rot="-5400000">
              <a:off x="2810" y="192"/>
              <a:ext cx="32" cy="3104"/>
            </a:xfrm>
            <a:prstGeom prst="bentConnector3">
              <a:avLst>
                <a:gd name="adj1" fmla="val 550000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9"/>
            <p:cNvCxnSpPr>
              <a:cxnSpLocks noChangeShapeType="1"/>
            </p:cNvCxnSpPr>
            <p:nvPr/>
          </p:nvCxnSpPr>
          <p:spPr bwMode="auto">
            <a:xfrm rot="10800000">
              <a:off x="930" y="1936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786" y="307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780" y="271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786" y="2352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690" y="1728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East Division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960" y="216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960" y="253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960" y="289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1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960" y="327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Task Force 1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3858" y="2344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cxnSp>
          <p:nvCxnSpPr>
            <p:cNvPr id="17" name="AutoShape 19"/>
            <p:cNvCxnSpPr>
              <a:cxnSpLocks noChangeShapeType="1"/>
            </p:cNvCxnSpPr>
            <p:nvPr/>
          </p:nvCxnSpPr>
          <p:spPr bwMode="auto">
            <a:xfrm rot="10800000">
              <a:off x="4008" y="1936"/>
              <a:ext cx="270" cy="778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AutoShape 20"/>
            <p:cNvSpPr>
              <a:spLocks noChangeArrowheads="1"/>
            </p:cNvSpPr>
            <p:nvPr/>
          </p:nvSpPr>
          <p:spPr bwMode="auto">
            <a:xfrm>
              <a:off x="3762" y="1728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Recovery 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4032" y="216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Damage Assessment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4032" y="253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Restoration/Recovery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 Task Force</a:t>
              </a:r>
              <a:endParaRPr lang="en-US" sz="975" b="1" dirty="0">
                <a:latin typeface="Arial" charset="0"/>
              </a:endParaRPr>
            </a:p>
          </p:txBody>
        </p:sp>
        <p:cxnSp>
          <p:nvCxnSpPr>
            <p:cNvPr id="21" name="AutoShape 23"/>
            <p:cNvCxnSpPr>
              <a:cxnSpLocks noChangeShapeType="1"/>
            </p:cNvCxnSpPr>
            <p:nvPr/>
          </p:nvCxnSpPr>
          <p:spPr bwMode="auto">
            <a:xfrm rot="10800000">
              <a:off x="2472" y="1938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>
              <a:off x="2328" y="3080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2322" y="2720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2328" y="2354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2226" y="1728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West Division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2496" y="216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2496" y="253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2496" y="289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Strike Team 2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>
              <a:off x="2496" y="3270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Shelter and Feeding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Task Force 2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30" name="AutoShape 32"/>
            <p:cNvSpPr>
              <a:spLocks noChangeArrowheads="1"/>
            </p:cNvSpPr>
            <p:nvPr/>
          </p:nvSpPr>
          <p:spPr bwMode="auto">
            <a:xfrm>
              <a:off x="2304" y="1152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975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462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8352" y="1892301"/>
            <a:ext cx="2788841" cy="1028700"/>
          </a:xfrm>
        </p:spPr>
        <p:txBody>
          <a:bodyPr/>
          <a:lstStyle/>
          <a:p>
            <a:r>
              <a:rPr lang="en-US" dirty="0"/>
              <a:t>Complex Incidents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/>
              <a:t>Adding Branches helps to:</a:t>
            </a:r>
          </a:p>
          <a:p>
            <a:pPr lvl="1">
              <a:tabLst/>
            </a:pPr>
            <a:r>
              <a:rPr lang="en-US" sz="1800" dirty="0"/>
              <a:t>Supervise Groups and Divisions.</a:t>
            </a:r>
          </a:p>
          <a:p>
            <a:pPr lvl="1">
              <a:tabLst/>
            </a:pPr>
            <a:r>
              <a:rPr lang="en-US" sz="1800" dirty="0"/>
              <a:t>Further reduce span of control. </a:t>
            </a:r>
          </a:p>
        </p:txBody>
      </p:sp>
      <p:grpSp>
        <p:nvGrpSpPr>
          <p:cNvPr id="7" name="Group 6" descr="Slide:  Complex Incidents&#10;&#10;Organization Chart&#10;Top Row:  Operations Section Chief&#10;First Column: Emergency Response Branch Director with Search and Rescue Group Supervisor; Mediical Aid Group Supervisor; and Perimeter Security Group Supervisor below.&#10;&#10;Second Column:  Services Branch Director with Evacuation Group Supervisor; Shelter and Feeding Group Supervisor; and Crisis Intervention Group Supervisor below.&#10;"/>
          <p:cNvGrpSpPr>
            <a:grpSpLocks/>
          </p:cNvGrpSpPr>
          <p:nvPr/>
        </p:nvGrpSpPr>
        <p:grpSpPr bwMode="auto">
          <a:xfrm>
            <a:off x="3887193" y="1758949"/>
            <a:ext cx="4232870" cy="3413126"/>
            <a:chOff x="2640" y="768"/>
            <a:chExt cx="2892" cy="2304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014" y="1056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rot="10800000">
              <a:off x="2880" y="1392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730" y="244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910" y="1824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Search &amp; 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910" y="2256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Medical Aid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910" y="2688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Perimeter Security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 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4278" y="2448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4272" y="2016"/>
              <a:ext cx="240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446" y="1824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Evacuation </a:t>
              </a:r>
              <a:br>
                <a:rPr lang="en-US" sz="975" b="1" dirty="0">
                  <a:solidFill>
                    <a:srgbClr val="1D3B59"/>
                  </a:solidFill>
                  <a:latin typeface="Arial" charset="0"/>
                </a:rPr>
              </a:b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446" y="2256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Shelter &amp; Feeding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cxnSp>
          <p:nvCxnSpPr>
            <p:cNvPr id="19" name="AutoShape 18"/>
            <p:cNvCxnSpPr>
              <a:cxnSpLocks noChangeShapeType="1"/>
              <a:stCxn id="20" idx="1"/>
              <a:endCxn id="24" idx="0"/>
            </p:cNvCxnSpPr>
            <p:nvPr/>
          </p:nvCxnSpPr>
          <p:spPr bwMode="auto">
            <a:xfrm rot="-5400000">
              <a:off x="3992" y="576"/>
              <a:ext cx="32" cy="1568"/>
            </a:xfrm>
            <a:prstGeom prst="bentConnector3">
              <a:avLst>
                <a:gd name="adj1" fmla="val 550000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2640" y="1344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Emergency Response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Branch Director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486" y="76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Section Chief</a:t>
              </a:r>
              <a:endParaRPr lang="en-US" sz="975" b="1" dirty="0">
                <a:latin typeface="Arial" charset="0"/>
              </a:endParaRPr>
            </a:p>
          </p:txBody>
        </p:sp>
        <p:cxnSp>
          <p:nvCxnSpPr>
            <p:cNvPr id="22" name="AutoShape 21"/>
            <p:cNvCxnSpPr>
              <a:cxnSpLocks noChangeShapeType="1"/>
            </p:cNvCxnSpPr>
            <p:nvPr/>
          </p:nvCxnSpPr>
          <p:spPr bwMode="auto">
            <a:xfrm rot="10800000">
              <a:off x="4418" y="1400"/>
              <a:ext cx="270" cy="1516"/>
            </a:xfrm>
            <a:prstGeom prst="bentConnector3">
              <a:avLst>
                <a:gd name="adj1" fmla="val 15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4464" y="2688"/>
              <a:ext cx="1068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Crisis Intervention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Group Supervisor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176" y="1344"/>
              <a:ext cx="1200" cy="384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Services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Branch Director</a:t>
              </a:r>
              <a:endParaRPr lang="en-US" sz="975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Course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After completion of this course, you should be familiar with ICS:</a:t>
            </a:r>
          </a:p>
          <a:p>
            <a:pPr lvl="1">
              <a:tabLst/>
            </a:pPr>
            <a:r>
              <a:rPr lang="en-US" sz="2400" b="1" dirty="0"/>
              <a:t>Applications.</a:t>
            </a:r>
          </a:p>
          <a:p>
            <a:pPr lvl="1">
              <a:tabLst/>
            </a:pPr>
            <a:r>
              <a:rPr lang="en-US" sz="2400" b="1" dirty="0"/>
              <a:t>Organizational principles and elements.</a:t>
            </a:r>
          </a:p>
          <a:p>
            <a:pPr lvl="1">
              <a:tabLst/>
            </a:pPr>
            <a:r>
              <a:rPr lang="en-US" sz="2400" b="1" dirty="0"/>
              <a:t>Positions and responsibilities.</a:t>
            </a:r>
          </a:p>
          <a:p>
            <a:pPr lvl="1">
              <a:tabLst/>
            </a:pPr>
            <a:r>
              <a:rPr lang="en-US" sz="2400" b="1" dirty="0"/>
              <a:t>Facilities and functions.</a:t>
            </a:r>
          </a:p>
          <a:p>
            <a:pPr lvl="1">
              <a:tabLst/>
            </a:pPr>
            <a:r>
              <a:rPr lang="en-US" sz="2400" b="1" dirty="0"/>
              <a:t>Planning.</a:t>
            </a:r>
          </a:p>
        </p:txBody>
      </p:sp>
    </p:spTree>
    <p:extLst>
      <p:ext uri="{BB962C8B-B14F-4D97-AF65-F5344CB8AC3E}">
        <p14:creationId xmlns:p14="http://schemas.microsoft.com/office/powerpoint/2010/main" val="998796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Section</a:t>
            </a:r>
          </a:p>
        </p:txBody>
      </p:sp>
      <p:sp>
        <p:nvSpPr>
          <p:cNvPr id="7" name="Rectangle 5" descr="Org Chart&#10;Top Row:  Incident Command &#10;2nd Row:  Operations Section; Planning Section (highlighted); Logistics Section; and Finance/Admin Section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431"/>
              </a:spcBef>
            </a:pPr>
            <a:r>
              <a:rPr lang="en-US" sz="2400" b="1" dirty="0"/>
              <a:t>Collecting, evaluating, and displaying incident intelligence and information.</a:t>
            </a:r>
          </a:p>
          <a:p>
            <a:pPr lvl="1">
              <a:spcBef>
                <a:spcPts val="431"/>
              </a:spcBef>
            </a:pPr>
            <a:r>
              <a:rPr lang="en-US" sz="2400" b="1" dirty="0"/>
              <a:t>Preparing and documenting Incident </a:t>
            </a:r>
          </a:p>
          <a:p>
            <a:pPr marL="457200" lvl="1" indent="0">
              <a:spcBef>
                <a:spcPts val="431"/>
              </a:spcBef>
              <a:buNone/>
            </a:pPr>
            <a:r>
              <a:rPr lang="en-US" sz="2400" b="1" dirty="0"/>
              <a:t>    Action Plans.</a:t>
            </a:r>
          </a:p>
          <a:p>
            <a:pPr lvl="1">
              <a:spcBef>
                <a:spcPts val="431"/>
              </a:spcBef>
            </a:pPr>
            <a:r>
              <a:rPr lang="en-US" sz="2400" b="1" dirty="0"/>
              <a:t>Tracking resources assigned to the incident.</a:t>
            </a:r>
          </a:p>
          <a:p>
            <a:pPr lvl="1">
              <a:spcBef>
                <a:spcPts val="431"/>
              </a:spcBef>
            </a:pPr>
            <a:r>
              <a:rPr lang="en-US" sz="2400" b="1" dirty="0"/>
              <a:t>Maintaining incident documentation.</a:t>
            </a:r>
          </a:p>
          <a:p>
            <a:pPr lvl="1">
              <a:spcBef>
                <a:spcPts val="431"/>
              </a:spcBef>
            </a:pPr>
            <a:r>
              <a:rPr lang="en-US" sz="2400" b="1" dirty="0"/>
              <a:t>Developing plans for demobilization.</a:t>
            </a:r>
          </a:p>
        </p:txBody>
      </p:sp>
    </p:spTree>
    <p:extLst>
      <p:ext uri="{BB962C8B-B14F-4D97-AF65-F5344CB8AC3E}">
        <p14:creationId xmlns:p14="http://schemas.microsoft.com/office/powerpoint/2010/main" val="686089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Section: Units</a:t>
            </a:r>
          </a:p>
        </p:txBody>
      </p:sp>
      <p:grpSp>
        <p:nvGrpSpPr>
          <p:cNvPr id="4" name="Group 5" descr="Slide:  Planning Section Units&#10;&#10;Org Chart&#10;Top Row:  Planning Section&#10;Second Row:  Resources Unit, Situation Unit, Documentation Unit, Demobilization Unit, Technical Specialists"/>
          <p:cNvGrpSpPr>
            <a:grpSpLocks/>
          </p:cNvGrpSpPr>
          <p:nvPr/>
        </p:nvGrpSpPr>
        <p:grpSpPr bwMode="auto">
          <a:xfrm>
            <a:off x="971552" y="3333750"/>
            <a:ext cx="7200897" cy="1121569"/>
            <a:chOff x="127" y="1452"/>
            <a:chExt cx="5472" cy="942"/>
          </a:xfrm>
        </p:grpSpPr>
        <p:cxnSp>
          <p:nvCxnSpPr>
            <p:cNvPr id="5" name="AutoShape 6"/>
            <p:cNvCxnSpPr>
              <a:cxnSpLocks noChangeShapeType="1"/>
              <a:stCxn id="9" idx="1"/>
              <a:endCxn id="13" idx="1"/>
            </p:cNvCxnSpPr>
            <p:nvPr/>
          </p:nvCxnSpPr>
          <p:spPr bwMode="auto">
            <a:xfrm rot="5400000" flipV="1">
              <a:off x="2848" y="-121"/>
              <a:ext cx="1" cy="4416"/>
            </a:xfrm>
            <a:prstGeom prst="bentConnector3">
              <a:avLst>
                <a:gd name="adj1" fmla="val -172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2863" y="1672"/>
              <a:ext cx="0" cy="43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1735" y="1908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031" y="1452"/>
              <a:ext cx="1669" cy="336"/>
            </a:xfrm>
            <a:prstGeom prst="cube">
              <a:avLst>
                <a:gd name="adj" fmla="val 8333"/>
              </a:avLst>
            </a:prstGeom>
            <a:solidFill>
              <a:srgbClr val="25387D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Arial" charset="0"/>
                </a:rPr>
                <a:t>Planning Section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27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Resources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231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Situation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439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Demobilization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2335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Documentation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4543" y="2058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Technical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Specialists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3949" y="1914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86639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200" b="1" dirty="0"/>
              <a:t>Ordering, obtaining, maintaining, and accounting for essential personnel, equipment, and supplies.</a:t>
            </a:r>
          </a:p>
          <a:p>
            <a:pPr lvl="1"/>
            <a:r>
              <a:rPr lang="en-US" sz="2200" b="1" dirty="0"/>
              <a:t>Providing communication planning and resources.</a:t>
            </a:r>
          </a:p>
          <a:p>
            <a:pPr lvl="1"/>
            <a:r>
              <a:rPr lang="en-US" sz="2200" b="1" dirty="0"/>
              <a:t>Setting up food services for responders.</a:t>
            </a:r>
          </a:p>
          <a:p>
            <a:pPr lvl="1"/>
            <a:r>
              <a:rPr lang="en-US" sz="2200" b="1" dirty="0"/>
              <a:t>Setting up and maintaining incident facilities.</a:t>
            </a:r>
          </a:p>
          <a:p>
            <a:pPr lvl="1"/>
            <a:r>
              <a:rPr lang="en-US" sz="2200" b="1" dirty="0"/>
              <a:t>Providing support transportation.</a:t>
            </a:r>
          </a:p>
          <a:p>
            <a:pPr lvl="1"/>
            <a:r>
              <a:rPr lang="en-US" sz="2200" b="1" dirty="0"/>
              <a:t>Providing medical services for injured personnel.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Branches and Units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18457" y="3130549"/>
            <a:ext cx="3372187" cy="2022022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The Logistics Section can be further staffed by two Branches and  six Units.</a:t>
            </a:r>
          </a:p>
          <a:p>
            <a:pPr lvl="1">
              <a:spcBef>
                <a:spcPts val="788"/>
              </a:spcBef>
            </a:pPr>
            <a:r>
              <a:rPr lang="en-US" sz="2000" b="1" dirty="0"/>
              <a:t>The titles of the Units are descriptive of their responsibilities.</a:t>
            </a:r>
          </a:p>
          <a:p>
            <a:endParaRPr lang="en-US" sz="2000" dirty="0"/>
          </a:p>
        </p:txBody>
      </p:sp>
      <p:grpSp>
        <p:nvGrpSpPr>
          <p:cNvPr id="7" name="Group 6" descr="Organization Chart&#10;&#10;Top Row:  Logistics Section&#10;&#10;First Column:  Service Branch with Communications Unit, Medical Unit and Food Unit below.&#10;&#10;Second Column:  Support Branch with Supply Unit, Facilities Unit, and Ground Support Unit below.&#10;"/>
          <p:cNvGrpSpPr>
            <a:grpSpLocks/>
          </p:cNvGrpSpPr>
          <p:nvPr/>
        </p:nvGrpSpPr>
        <p:grpSpPr bwMode="auto">
          <a:xfrm>
            <a:off x="4267200" y="1692672"/>
            <a:ext cx="3646885" cy="3174603"/>
            <a:chOff x="3104" y="726"/>
            <a:chExt cx="2520" cy="1986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3991" y="1794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3997" y="2166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4633" y="2166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633" y="1794"/>
              <a:ext cx="108" cy="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104" y="1608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Communications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104" y="1992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Medical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700" y="1608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Supply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4700" y="1992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Facilities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975" b="1" dirty="0">
                <a:latin typeface="Arial" charset="0"/>
              </a:endParaRPr>
            </a:p>
          </p:txBody>
        </p: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4364" y="668"/>
              <a:ext cx="1" cy="1314"/>
            </a:xfrm>
            <a:prstGeom prst="bentConnector3">
              <a:avLst>
                <a:gd name="adj1" fmla="val -172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381" y="1020"/>
              <a:ext cx="0" cy="138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854" y="726"/>
              <a:ext cx="1069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Logistics Section</a:t>
              </a:r>
            </a:p>
          </p:txBody>
        </p: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 flipH="1">
              <a:off x="4012" y="1406"/>
              <a:ext cx="138" cy="1152"/>
            </a:xfrm>
            <a:prstGeom prst="bentConnector3">
              <a:avLst>
                <a:gd name="adj1" fmla="val 36231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3242" y="1224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Service Branch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104" y="2376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Food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975" b="1" dirty="0">
                <a:latin typeface="Arial" charset="0"/>
              </a:endParaRPr>
            </a:p>
          </p:txBody>
        </p:sp>
        <p:cxnSp>
          <p:nvCxnSpPr>
            <p:cNvPr id="22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113" y="1929"/>
              <a:ext cx="1152" cy="106"/>
            </a:xfrm>
            <a:prstGeom prst="bentConnector2">
              <a:avLst/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4700" y="2376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Ground Support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975" b="1" dirty="0">
                <a:latin typeface="Arial" charset="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574" y="1224"/>
              <a:ext cx="924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975" b="1" dirty="0">
                  <a:solidFill>
                    <a:srgbClr val="1D3B59"/>
                  </a:solidFill>
                  <a:latin typeface="Arial" charset="0"/>
                </a:rPr>
                <a:t>Support Branch</a:t>
              </a:r>
              <a:endParaRPr lang="en-US" sz="975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415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Finance/Administration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Finance/Administration Section is responsible for:</a:t>
            </a:r>
          </a:p>
          <a:p>
            <a:pPr lvl="1"/>
            <a:r>
              <a:rPr lang="en-US" sz="2400" b="1" dirty="0"/>
              <a:t>Contract negotiation and monitoring.</a:t>
            </a:r>
          </a:p>
          <a:p>
            <a:pPr lvl="1"/>
            <a:r>
              <a:rPr lang="en-US" sz="2400" b="1" dirty="0"/>
              <a:t>Timekeeping.</a:t>
            </a:r>
          </a:p>
          <a:p>
            <a:pPr lvl="1"/>
            <a:r>
              <a:rPr lang="en-US" sz="2400" b="1" dirty="0"/>
              <a:t>Cost analysis.</a:t>
            </a:r>
          </a:p>
          <a:p>
            <a:pPr lvl="1"/>
            <a:r>
              <a:rPr lang="en-US" sz="2400" b="1" dirty="0"/>
              <a:t>Compensation for injury or damage to property.</a:t>
            </a:r>
          </a:p>
          <a:p>
            <a:pPr lvl="1"/>
            <a:r>
              <a:rPr lang="en-US" sz="2400" b="1" dirty="0"/>
              <a:t>Documentation for reimbursement (e.g., under MOUs).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94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Finance/Administration Section: Units</a:t>
            </a:r>
          </a:p>
        </p:txBody>
      </p:sp>
      <p:grpSp>
        <p:nvGrpSpPr>
          <p:cNvPr id="7" name="Group 5" descr="Slide:  Finance/Admin Section:  Units&#10;&#10;Org Chart&#10;Top Row:  Finance/Administration Section&#10;&#10;Second row:  Procurement Unit; Time Unit; Cost Unit; and Compensation/Claims Unit"/>
          <p:cNvGrpSpPr>
            <a:grpSpLocks/>
          </p:cNvGrpSpPr>
          <p:nvPr/>
        </p:nvGrpSpPr>
        <p:grpSpPr bwMode="auto">
          <a:xfrm>
            <a:off x="971552" y="2942885"/>
            <a:ext cx="7200897" cy="1702594"/>
            <a:chOff x="703" y="1230"/>
            <a:chExt cx="4368" cy="942"/>
          </a:xfrm>
        </p:grpSpPr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rot="-5400000">
              <a:off x="2873" y="228"/>
              <a:ext cx="28" cy="3340"/>
            </a:xfrm>
            <a:prstGeom prst="bentConnector3">
              <a:avLst>
                <a:gd name="adj1" fmla="val 614287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2863" y="1450"/>
              <a:ext cx="0" cy="29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335" y="1740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439" y="1740"/>
              <a:ext cx="0" cy="144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020" y="1230"/>
              <a:ext cx="1658" cy="336"/>
            </a:xfrm>
            <a:prstGeom prst="cube">
              <a:avLst>
                <a:gd name="adj" fmla="val 8333"/>
              </a:avLst>
            </a:prstGeom>
            <a:solidFill>
              <a:srgbClr val="25387D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Arial" charset="0"/>
                </a:rPr>
                <a:t>Finance/Administration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703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Procurement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807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Time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911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Cost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Unit</a:t>
              </a:r>
              <a:endParaRPr lang="en-US" sz="1050" b="1" dirty="0">
                <a:latin typeface="Arial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4015" y="1836"/>
              <a:ext cx="1056" cy="336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3716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Compensation/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dirty="0">
                  <a:solidFill>
                    <a:srgbClr val="1D3B59"/>
                  </a:solidFill>
                  <a:latin typeface="Arial" charset="0"/>
                </a:rPr>
                <a:t>Claims Unit</a:t>
              </a:r>
              <a:endParaRPr lang="en-US" sz="105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404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ICS Work!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69073" y="3130549"/>
            <a:ext cx="3947532" cy="22542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/>
              <a:t>ICS works when everyone commits to:</a:t>
            </a:r>
          </a:p>
          <a:p>
            <a:pPr marL="346472" lvl="1" indent="-260747"/>
            <a:r>
              <a:rPr lang="en-US" sz="2400" b="1" dirty="0"/>
              <a:t>Following the chain of command.</a:t>
            </a:r>
          </a:p>
          <a:p>
            <a:pPr marL="346472" lvl="1" indent="-260747"/>
            <a:r>
              <a:rPr lang="en-US" sz="2400" b="1" dirty="0"/>
              <a:t>Reporting critical information.</a:t>
            </a:r>
          </a:p>
          <a:p>
            <a:pPr marL="346472" lvl="1" indent="-260747"/>
            <a:r>
              <a:rPr lang="en-US" sz="2400" b="1" dirty="0"/>
              <a:t>Waiting to be dispatched. </a:t>
            </a:r>
          </a:p>
          <a:p>
            <a:endParaRPr lang="en-US" dirty="0"/>
          </a:p>
        </p:txBody>
      </p:sp>
      <p:pic>
        <p:nvPicPr>
          <p:cNvPr id="7" name="Picture 8" descr="Image:  A FEMA staffer handing out papers while at a tornado disaster site.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 flipH="1">
            <a:off x="5001321" y="1003343"/>
            <a:ext cx="3064505" cy="4164092"/>
          </a:xfrm>
          <a:prstGeom prst="rect">
            <a:avLst/>
          </a:prstGeom>
          <a:noFill/>
          <a:ln w="9525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499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Assuming Accountability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975783" y="2504821"/>
            <a:ext cx="72008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ICS requires that you be accountable for:</a:t>
            </a:r>
          </a:p>
          <a:p>
            <a:endParaRPr lang="en-US" sz="2000" b="1" dirty="0"/>
          </a:p>
          <a:p>
            <a:pPr lvl="1">
              <a:tabLst/>
            </a:pPr>
            <a:r>
              <a:rPr lang="en-US" sz="2000" b="1" dirty="0"/>
              <a:t>Abiding by policies, procedures, and guidelines. </a:t>
            </a:r>
          </a:p>
          <a:p>
            <a:pPr lvl="1">
              <a:tabLst/>
            </a:pPr>
            <a:endParaRPr lang="en-US" sz="2000" b="1" dirty="0"/>
          </a:p>
          <a:p>
            <a:pPr lvl="1">
              <a:tabLst/>
            </a:pPr>
            <a:r>
              <a:rPr lang="en-US" sz="2000" b="1" dirty="0"/>
              <a:t>Working on objectives outlined in the Incident Action Plan. </a:t>
            </a:r>
          </a:p>
          <a:p>
            <a:pPr lvl="1">
              <a:tabLst/>
            </a:pPr>
            <a:endParaRPr lang="en-US" sz="2000" b="1" dirty="0"/>
          </a:p>
          <a:p>
            <a:pPr lvl="1">
              <a:tabLst/>
            </a:pPr>
            <a:r>
              <a:rPr lang="en-US" sz="2000" b="1" dirty="0"/>
              <a:t>Ensuring unity of command and chain of command by taking directions from your incident supervisor. </a:t>
            </a:r>
          </a:p>
          <a:p>
            <a:pPr lvl="1">
              <a:tabLst/>
            </a:pPr>
            <a:endParaRPr lang="en-US" sz="2000" b="1" dirty="0"/>
          </a:p>
          <a:p>
            <a:pPr lvl="1">
              <a:tabLst/>
            </a:pPr>
            <a:r>
              <a:rPr lang="en-US" sz="2000" b="1" dirty="0"/>
              <a:t>Managing your stress and being professional during the incident.</a:t>
            </a:r>
          </a:p>
        </p:txBody>
      </p:sp>
    </p:spTree>
    <p:extLst>
      <p:ext uri="{BB962C8B-B14F-4D97-AF65-F5344CB8AC3E}">
        <p14:creationId xmlns:p14="http://schemas.microsoft.com/office/powerpoint/2010/main" val="3832988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</a:t>
            </a:r>
            <a:br>
              <a:rPr lang="en-US" dirty="0"/>
            </a:br>
            <a:r>
              <a:rPr lang="en-US" dirty="0"/>
              <a:t>Through a Registered Organization</a:t>
            </a:r>
          </a:p>
        </p:txBody>
      </p:sp>
      <p:pic>
        <p:nvPicPr>
          <p:cNvPr id="6" name="Picture 6" descr="Image:  A responder pulling his go-kit and luggage behind him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09407" y="1719618"/>
            <a:ext cx="4094805" cy="3176399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41829" y="3130548"/>
            <a:ext cx="3483428" cy="303802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500" b="1" dirty="0"/>
              <a:t>Have you:</a:t>
            </a:r>
          </a:p>
          <a:p>
            <a:pPr lvl="1">
              <a:tabLst/>
            </a:pPr>
            <a:r>
              <a:rPr lang="en-US" sz="3500" b="1" dirty="0"/>
              <a:t>Assembled a go-kit?</a:t>
            </a:r>
          </a:p>
          <a:p>
            <a:pPr lvl="1">
              <a:tabLst/>
            </a:pPr>
            <a:r>
              <a:rPr lang="en-US" sz="3500" b="1" dirty="0"/>
              <a:t>Prepared personal items needed for your estimated length of stay?</a:t>
            </a:r>
          </a:p>
          <a:p>
            <a:pPr lvl="1">
              <a:tabLst/>
            </a:pPr>
            <a:r>
              <a:rPr lang="en-US" sz="3500" b="1" dirty="0"/>
              <a:t>Made arrangements to take care of your personal matters?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5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 and Checking In</a:t>
            </a:r>
          </a:p>
        </p:txBody>
      </p:sp>
      <p:pic>
        <p:nvPicPr>
          <p:cNvPr id="5" name="Content Placeholder 4" descr="Image:  Several responders filling out deployment paperwork in an offic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4119563" y="2147587"/>
            <a:ext cx="3856037" cy="2562827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86" y="3031065"/>
            <a:ext cx="3193143" cy="24384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/>
              <a:t>Do you know the procedures for:</a:t>
            </a:r>
          </a:p>
          <a:p>
            <a:pPr lvl="1">
              <a:tabLst/>
            </a:pPr>
            <a:r>
              <a:rPr lang="en-US" sz="2400" dirty="0"/>
              <a:t>Being dispatched/</a:t>
            </a:r>
            <a:br>
              <a:rPr lang="en-US" sz="2400" dirty="0"/>
            </a:br>
            <a:r>
              <a:rPr lang="en-US" sz="2400" dirty="0"/>
              <a:t>deployed to an incident?</a:t>
            </a:r>
          </a:p>
          <a:p>
            <a:pPr lvl="1">
              <a:tabLst/>
            </a:pPr>
            <a:r>
              <a:rPr lang="en-US" sz="2400" dirty="0"/>
              <a:t>Checking in at the incident scene?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898650"/>
            <a:ext cx="2788841" cy="1056341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143" y="1105470"/>
            <a:ext cx="3980933" cy="38131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828" y="3084126"/>
            <a:ext cx="4078515" cy="2107453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The Incident Command System (ICS) is a management system designed to enable effective and efficient domestic incident management by integrating a combination of facilities, equipment, personnel, procedures, and communications operating within a common organizational structure.</a:t>
            </a:r>
          </a:p>
        </p:txBody>
      </p:sp>
    </p:spTree>
    <p:extLst>
      <p:ext uri="{BB962C8B-B14F-4D97-AF65-F5344CB8AC3E}">
        <p14:creationId xmlns:p14="http://schemas.microsoft.com/office/powerpoint/2010/main" val="2420489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Briefings</a:t>
            </a:r>
          </a:p>
        </p:txBody>
      </p:sp>
      <p:pic>
        <p:nvPicPr>
          <p:cNvPr id="5" name="Content Placeholder 4" descr="Image:  Responders at an outside briefing, and one responder is taking notes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17440" y="846162"/>
            <a:ext cx="4051473" cy="281388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14" y="2871408"/>
            <a:ext cx="4273324" cy="2438404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Briefings should include: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Situation assessment.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Job responsibilities.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Identification of coworkers.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Location of work area.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Identification of break areas.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Instructions for obtaining resources.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 Operational periods.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/>
              <a:t>Required safety procedures. </a:t>
            </a:r>
          </a:p>
        </p:txBody>
      </p:sp>
    </p:spTree>
    <p:extLst>
      <p:ext uri="{BB962C8B-B14F-4D97-AF65-F5344CB8AC3E}">
        <p14:creationId xmlns:p14="http://schemas.microsoft.com/office/powerpoint/2010/main" val="2587181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Information</a:t>
            </a:r>
          </a:p>
        </p:txBody>
      </p:sp>
      <p:pic>
        <p:nvPicPr>
          <p:cNvPr id="5" name="Picture 6" descr="Image:  Person entering data on a computer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93101" y="1032560"/>
            <a:ext cx="3586374" cy="4229812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3031064"/>
            <a:ext cx="3860800" cy="305042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600" b="1" dirty="0"/>
              <a:t>Print or type all entries.</a:t>
            </a:r>
          </a:p>
          <a:p>
            <a:pPr lvl="1"/>
            <a:r>
              <a:rPr lang="en-US" sz="2600" b="1" dirty="0"/>
              <a:t>Enter dates by </a:t>
            </a:r>
            <a:br>
              <a:rPr lang="en-US" sz="2600" b="1" dirty="0"/>
            </a:br>
            <a:r>
              <a:rPr lang="en-US" sz="2600" b="1" dirty="0"/>
              <a:t>month/day/year format.</a:t>
            </a:r>
          </a:p>
          <a:p>
            <a:pPr lvl="1"/>
            <a:r>
              <a:rPr lang="en-US" sz="2600" b="1" dirty="0"/>
              <a:t>Enter date and time on </a:t>
            </a:r>
            <a:br>
              <a:rPr lang="en-US" sz="2600" b="1" dirty="0"/>
            </a:br>
            <a:r>
              <a:rPr lang="en-US" sz="2600" b="1" dirty="0"/>
              <a:t>all forms and records.  Use local time/military time</a:t>
            </a:r>
          </a:p>
          <a:p>
            <a:pPr lvl="1"/>
            <a:r>
              <a:rPr lang="en-US" sz="2600" b="1" dirty="0"/>
              <a:t>Fill in all blanks.  Use N/A as appropriate. Leave no blank spaces.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2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Demobilization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8286" y="2490135"/>
            <a:ext cx="7532914" cy="3707465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r>
              <a:rPr lang="en-US" sz="2300" b="1" dirty="0"/>
              <a:t>At the end of your assignment:</a:t>
            </a:r>
          </a:p>
          <a:p>
            <a:pPr lvl="1"/>
            <a:r>
              <a:rPr lang="en-US" sz="2300" b="1" dirty="0"/>
              <a:t>Complete all tasks and required forms/reports. </a:t>
            </a:r>
          </a:p>
          <a:p>
            <a:pPr lvl="1"/>
            <a:r>
              <a:rPr lang="en-US" sz="2300" b="1" dirty="0"/>
              <a:t>Brief replacements, subordinates, and supervisor. </a:t>
            </a:r>
          </a:p>
          <a:p>
            <a:pPr lvl="1"/>
            <a:r>
              <a:rPr lang="en-US" sz="2300" b="1" dirty="0"/>
              <a:t>Evaluate the performance of subordinates. </a:t>
            </a:r>
          </a:p>
          <a:p>
            <a:pPr lvl="1"/>
            <a:r>
              <a:rPr lang="en-US" sz="2300" b="1" dirty="0"/>
              <a:t>Follow check-out procedures. </a:t>
            </a:r>
          </a:p>
          <a:p>
            <a:pPr lvl="1"/>
            <a:r>
              <a:rPr lang="en-US" sz="2300" b="1" dirty="0"/>
              <a:t>Return any incident-issued equipment or other nonexpendable supplies. </a:t>
            </a:r>
          </a:p>
          <a:p>
            <a:pPr lvl="1"/>
            <a:r>
              <a:rPr lang="en-US" sz="2300" b="1" dirty="0"/>
              <a:t>Complete post-incident reports, critiques, evaluations, and medical follow-up. </a:t>
            </a:r>
          </a:p>
          <a:p>
            <a:pPr lvl="1"/>
            <a:r>
              <a:rPr lang="en-US" sz="2300" b="1" dirty="0"/>
              <a:t>Complete all time records or other accounting obligations.</a:t>
            </a:r>
          </a:p>
        </p:txBody>
      </p:sp>
    </p:spTree>
    <p:extLst>
      <p:ext uri="{BB962C8B-B14F-4D97-AF65-F5344CB8AC3E}">
        <p14:creationId xmlns:p14="http://schemas.microsoft.com/office/powerpoint/2010/main" val="1816522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Ready.gov- Resources for citizens</a:t>
            </a:r>
          </a:p>
          <a:p>
            <a:r>
              <a:rPr lang="en-US" b="1" dirty="0"/>
              <a:t>FEMA.gov- free training in the area emergency management and response</a:t>
            </a:r>
          </a:p>
          <a:p>
            <a:r>
              <a:rPr lang="en-US" b="1" dirty="0"/>
              <a:t>Medical Reserve Corps-Federally registered units to support emergency response and public health response</a:t>
            </a:r>
          </a:p>
          <a:p>
            <a:r>
              <a:rPr lang="en-US" b="1" dirty="0"/>
              <a:t>Community Emergency Response Teams (CERT)- Community based teams trained to respond in </a:t>
            </a:r>
            <a:r>
              <a:rPr lang="en-US" b="1"/>
              <a:t>an emergency.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513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921" y="1413675"/>
            <a:ext cx="2536798" cy="1371600"/>
          </a:xfrm>
        </p:spPr>
        <p:txBody>
          <a:bodyPr/>
          <a:lstStyle/>
          <a:p>
            <a:r>
              <a:rPr lang="en-US" dirty="0"/>
              <a:t>In English ICS is: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910" y="1181663"/>
            <a:ext cx="3395766" cy="46089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324" y="2902751"/>
            <a:ext cx="4056424" cy="18288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Is a standardized, on-scene,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 all-hazards incident management concept.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Enables a coordinated response among various jurisdictions and agencies.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Establishes common processes for planning and management of resources.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Allows for integration within a common organizational structure. </a:t>
            </a:r>
          </a:p>
        </p:txBody>
      </p:sp>
    </p:spTree>
    <p:extLst>
      <p:ext uri="{BB962C8B-B14F-4D97-AF65-F5344CB8AC3E}">
        <p14:creationId xmlns:p14="http://schemas.microsoft.com/office/powerpoint/2010/main" val="361835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Incident?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538" y="3031065"/>
            <a:ext cx="3429000" cy="2438404"/>
          </a:xfrm>
        </p:spPr>
        <p:txBody>
          <a:bodyPr>
            <a:noAutofit/>
          </a:bodyPr>
          <a:lstStyle/>
          <a:p>
            <a:pPr marL="348854" indent="-348854" algn="l">
              <a:tabLst>
                <a:tab pos="44054" algn="l"/>
              </a:tabLst>
            </a:pPr>
            <a:r>
              <a:rPr lang="en-US" sz="2400" b="1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incident</a:t>
            </a:r>
            <a:r>
              <a:rPr lang="en-US" sz="2400" b="1" dirty="0"/>
              <a:t> is . . .</a:t>
            </a:r>
          </a:p>
          <a:p>
            <a:pPr marL="348854" indent="-348854" algn="l">
              <a:tabLst>
                <a:tab pos="44054" algn="l"/>
              </a:tabLst>
            </a:pPr>
            <a:r>
              <a:rPr lang="en-US" sz="2400" b="1" dirty="0"/>
              <a:t>		. . . an occurrence </a:t>
            </a:r>
            <a:br>
              <a:rPr lang="en-US" sz="2400" b="1" dirty="0"/>
            </a:br>
            <a:r>
              <a:rPr lang="en-US" sz="2400" b="1" dirty="0"/>
              <a:t>or event, natural or human-caused, that requires a response   to protect life or property.</a:t>
            </a:r>
          </a:p>
        </p:txBody>
      </p:sp>
      <p:grpSp>
        <p:nvGrpSpPr>
          <p:cNvPr id="5" name="Group 4" descr="Images:  A montage of three photos:  Demonstrators at an event, people at a crime scene, and a fireman putting out a fire."/>
          <p:cNvGrpSpPr>
            <a:grpSpLocks/>
          </p:cNvGrpSpPr>
          <p:nvPr/>
        </p:nvGrpSpPr>
        <p:grpSpPr bwMode="auto">
          <a:xfrm>
            <a:off x="4300538" y="723331"/>
            <a:ext cx="3971924" cy="5318081"/>
            <a:chOff x="5278438" y="1204913"/>
            <a:chExt cx="3246437" cy="4354512"/>
          </a:xfrm>
        </p:grpSpPr>
        <p:pic>
          <p:nvPicPr>
            <p:cNvPr id="6" name="Picture 5" descr="iStock_000003215417Smal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34113" y="1204913"/>
              <a:ext cx="2290762" cy="1744662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" name="Picture 6" descr="DSC_06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78438" y="2438400"/>
              <a:ext cx="2327275" cy="174307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8" name="Picture 7" descr="IMG_15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5513" y="3810000"/>
              <a:ext cx="2319337" cy="1749425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327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ICS Used?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680" y="777823"/>
            <a:ext cx="4148919" cy="518584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ICS can be used to manage:</a:t>
            </a:r>
          </a:p>
          <a:p>
            <a:pPr lvl="1">
              <a:tabLst/>
            </a:pPr>
            <a:r>
              <a:rPr lang="en-US" sz="2000" b="1" dirty="0"/>
              <a:t>Natural hazards.</a:t>
            </a:r>
          </a:p>
          <a:p>
            <a:pPr lvl="1">
              <a:tabLst/>
            </a:pPr>
            <a:r>
              <a:rPr lang="en-US" sz="2000" b="1" dirty="0"/>
              <a:t>Technological hazards.</a:t>
            </a:r>
          </a:p>
          <a:p>
            <a:pPr lvl="1">
              <a:tabLst/>
            </a:pPr>
            <a:r>
              <a:rPr lang="en-US" sz="2000" b="1" dirty="0"/>
              <a:t>Human-caused hazards.</a:t>
            </a:r>
          </a:p>
          <a:p>
            <a:pPr lvl="1">
              <a:tabLst/>
            </a:pPr>
            <a:r>
              <a:rPr lang="en-US" sz="2000" b="1" dirty="0"/>
              <a:t>Planned events.</a:t>
            </a:r>
          </a:p>
        </p:txBody>
      </p:sp>
    </p:spTree>
    <p:extLst>
      <p:ext uri="{BB962C8B-B14F-4D97-AF65-F5344CB8AC3E}">
        <p14:creationId xmlns:p14="http://schemas.microsoft.com/office/powerpoint/2010/main" val="336121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0704" y="1080851"/>
            <a:ext cx="3957473" cy="46962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419" y="3016249"/>
            <a:ext cx="3742285" cy="1828803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Without ICS, incident responses typically:</a:t>
            </a:r>
          </a:p>
          <a:p>
            <a:pPr lvl="1">
              <a:tabLst/>
            </a:pPr>
            <a:r>
              <a:rPr lang="en-US" sz="2000" b="1" dirty="0"/>
              <a:t>Lack accountability.</a:t>
            </a:r>
          </a:p>
          <a:p>
            <a:pPr lvl="1">
              <a:tabLst/>
            </a:pPr>
            <a:r>
              <a:rPr lang="en-US" sz="2000" b="1" dirty="0"/>
              <a:t>Have poor communications.</a:t>
            </a:r>
          </a:p>
          <a:p>
            <a:pPr lvl="1">
              <a:tabLst/>
            </a:pPr>
            <a:r>
              <a:rPr lang="en-US" sz="2000" b="1" dirty="0"/>
              <a:t>Use unsystematic planning processes.</a:t>
            </a:r>
          </a:p>
          <a:p>
            <a:pPr lvl="1">
              <a:tabLst/>
            </a:pPr>
            <a:r>
              <a:rPr lang="en-US" sz="2000" b="1" dirty="0"/>
              <a:t>Are unable to efficiently integrate responders.</a:t>
            </a:r>
          </a:p>
        </p:txBody>
      </p:sp>
    </p:spTree>
    <p:extLst>
      <p:ext uri="{BB962C8B-B14F-4D97-AF65-F5344CB8AC3E}">
        <p14:creationId xmlns:p14="http://schemas.microsoft.com/office/powerpoint/2010/main" val="45652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Benefits</a:t>
            </a:r>
          </a:p>
        </p:txBody>
      </p:sp>
      <p:pic>
        <p:nvPicPr>
          <p:cNvPr id="5" name="Content Placeholder 4" descr="Image:  U.S. Forest Service personnel in a meeting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698" y="1785897"/>
            <a:ext cx="4586573" cy="304541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95" y="3130549"/>
            <a:ext cx="3055844" cy="1828803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ICS helps to ensure:</a:t>
            </a:r>
          </a:p>
          <a:p>
            <a:pPr lvl="1">
              <a:tabLst/>
            </a:pPr>
            <a:r>
              <a:rPr lang="en-US" sz="2000" b="1" dirty="0"/>
              <a:t>The safety of responders, workers, and others.</a:t>
            </a:r>
          </a:p>
          <a:p>
            <a:pPr lvl="1">
              <a:tabLst/>
            </a:pPr>
            <a:r>
              <a:rPr lang="en-US" sz="2000" b="1" dirty="0"/>
              <a:t>The achievement of response objectives.</a:t>
            </a:r>
          </a:p>
          <a:p>
            <a:pPr lvl="1">
              <a:tabLst/>
            </a:pPr>
            <a:r>
              <a:rPr lang="en-US" sz="2000" b="1" dirty="0"/>
              <a:t>The efficient use of resources.</a:t>
            </a:r>
          </a:p>
        </p:txBody>
      </p:sp>
    </p:spTree>
    <p:extLst>
      <p:ext uri="{BB962C8B-B14F-4D97-AF65-F5344CB8AC3E}">
        <p14:creationId xmlns:p14="http://schemas.microsoft.com/office/powerpoint/2010/main" val="4065966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1539</TotalTime>
  <Words>1687</Words>
  <Application>Microsoft Office PowerPoint</Application>
  <PresentationFormat>On-screen Show (4:3)</PresentationFormat>
  <Paragraphs>369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Garamond</vt:lpstr>
      <vt:lpstr>Wingdings</vt:lpstr>
      <vt:lpstr>Organic</vt:lpstr>
      <vt:lpstr>Incident Command System</vt:lpstr>
      <vt:lpstr>Goals</vt:lpstr>
      <vt:lpstr>Overall Course Objectives</vt:lpstr>
      <vt:lpstr>Definition</vt:lpstr>
      <vt:lpstr>In English ICS is:</vt:lpstr>
      <vt:lpstr>What is an Incident?</vt:lpstr>
      <vt:lpstr>When is ICS Used?</vt:lpstr>
      <vt:lpstr>Lessons Learned</vt:lpstr>
      <vt:lpstr>ICS Benefits</vt:lpstr>
      <vt:lpstr>Common Terminology- No Codes!</vt:lpstr>
      <vt:lpstr>Why Plain English?</vt:lpstr>
      <vt:lpstr>Command</vt:lpstr>
      <vt:lpstr>Chain of Command</vt:lpstr>
      <vt:lpstr>ICS Organization</vt:lpstr>
      <vt:lpstr>Flexible Modular Organization</vt:lpstr>
      <vt:lpstr>Incident Action Plan</vt:lpstr>
      <vt:lpstr>Elements of an IAP</vt:lpstr>
      <vt:lpstr>Incident Facility Map Symbols</vt:lpstr>
      <vt:lpstr>ICS Management:   Span of Control</vt:lpstr>
      <vt:lpstr>Resources</vt:lpstr>
      <vt:lpstr>Communications</vt:lpstr>
      <vt:lpstr>Professionalism</vt:lpstr>
      <vt:lpstr>Incident Command</vt:lpstr>
      <vt:lpstr>Incident Commander only creates those Sections that are needed.</vt:lpstr>
      <vt:lpstr>Expanding the Organization</vt:lpstr>
      <vt:lpstr>General Staff Overview – Expanding Incidents</vt:lpstr>
      <vt:lpstr>Adding Functions</vt:lpstr>
      <vt:lpstr>Geographic Division and Groups</vt:lpstr>
      <vt:lpstr>Complex Incidents</vt:lpstr>
      <vt:lpstr>Planning Section</vt:lpstr>
      <vt:lpstr>Planning Section: Units</vt:lpstr>
      <vt:lpstr>Logistics</vt:lpstr>
      <vt:lpstr>Logistic Branches and Units</vt:lpstr>
      <vt:lpstr>Finance/Administration</vt:lpstr>
      <vt:lpstr>Finance/Administration Section: Units</vt:lpstr>
      <vt:lpstr>Making ICS Work!</vt:lpstr>
      <vt:lpstr>Assuming Accountability</vt:lpstr>
      <vt:lpstr>Deployment Through a Registered Organization</vt:lpstr>
      <vt:lpstr>Dispatch and Checking In</vt:lpstr>
      <vt:lpstr>Briefings</vt:lpstr>
      <vt:lpstr>Recording Information</vt:lpstr>
      <vt:lpstr>Demobilization</vt:lpstr>
      <vt:lpstr>Resources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Command System</dc:title>
  <dc:creator>judie odonnell</dc:creator>
  <cp:lastModifiedBy>judie odonnell</cp:lastModifiedBy>
  <cp:revision>48</cp:revision>
  <cp:lastPrinted>2017-06-08T04:24:49Z</cp:lastPrinted>
  <dcterms:created xsi:type="dcterms:W3CDTF">2017-06-06T19:29:57Z</dcterms:created>
  <dcterms:modified xsi:type="dcterms:W3CDTF">2024-09-03T00:34:18Z</dcterms:modified>
</cp:coreProperties>
</file>